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</p:sldIdLst>
  <p:sldSz cy="5143500" cx="9144000"/>
  <p:notesSz cx="6858000" cy="9144000"/>
  <p:embeddedFontLst>
    <p:embeddedFont>
      <p:font typeface="Roche Sans"/>
      <p:regular r:id="rId95"/>
      <p:bold r:id="rId96"/>
      <p:italic r:id="rId97"/>
      <p:boldItalic r:id="rId98"/>
    </p:embeddedFont>
    <p:embeddedFont>
      <p:font typeface="Caveat"/>
      <p:regular r:id="rId99"/>
      <p:bold r:id="rId100"/>
    </p:embeddedFont>
    <p:embeddedFont>
      <p:font typeface="Roboto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694122-9A16-4BAE-9A78-B47017ADFF3B}">
  <a:tblStyle styleId="{94694122-9A16-4BAE-9A78-B47017ADFF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schemas.openxmlformats.org/officeDocument/2006/relationships/font" Target="fonts/Roboto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-italic.fntdata"/><Relationship Id="rId102" Type="http://schemas.openxmlformats.org/officeDocument/2006/relationships/font" Target="fonts/Roboto-bold.fntdata"/><Relationship Id="rId101" Type="http://schemas.openxmlformats.org/officeDocument/2006/relationships/font" Target="fonts/Roboto-regular.fntdata"/><Relationship Id="rId100" Type="http://schemas.openxmlformats.org/officeDocument/2006/relationships/font" Target="fonts/Caveat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cheSans-regular.fntdata"/><Relationship Id="rId94" Type="http://schemas.openxmlformats.org/officeDocument/2006/relationships/slide" Target="slides/slide88.xml"/><Relationship Id="rId97" Type="http://schemas.openxmlformats.org/officeDocument/2006/relationships/font" Target="fonts/RocheSans-italic.fntdata"/><Relationship Id="rId96" Type="http://schemas.openxmlformats.org/officeDocument/2006/relationships/font" Target="fonts/RocheSans-bold.fntdata"/><Relationship Id="rId11" Type="http://schemas.openxmlformats.org/officeDocument/2006/relationships/slide" Target="slides/slide5.xml"/><Relationship Id="rId99" Type="http://schemas.openxmlformats.org/officeDocument/2006/relationships/font" Target="fonts/Caveat-regular.fntdata"/><Relationship Id="rId10" Type="http://schemas.openxmlformats.org/officeDocument/2006/relationships/slide" Target="slides/slide4.xml"/><Relationship Id="rId98" Type="http://schemas.openxmlformats.org/officeDocument/2006/relationships/font" Target="fonts/Roche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botwealth.com/a-vector-autoregression-trading-model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5f320e68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5f320e6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0b8e9498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0b8e9498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Spracherkennung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Log-periodogram: Spektrum eines akustischen Signals als Funktion der Frequenz (p=256) [elektrische Leistung als Funktion der Frequenz]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grün: Spektren für Phoneme “aa” (n=15)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orange: </a:t>
            </a:r>
            <a:r>
              <a:rPr lang="en">
                <a:solidFill>
                  <a:schemeClr val="dk1"/>
                </a:solidFill>
              </a:rPr>
              <a:t>Spektren für Phoneme “ao” (n=15)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die Phoneme zuverlässig vorhersagen/klassifizieren? </a:t>
            </a:r>
            <a:endParaRPr sz="1400">
              <a:solidFill>
                <a:srgbClr val="11111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Welche Frequenzen sind relevant für die Vorhersage?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functional data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0b8e9498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0b8e9498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Kurz gesagt: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geht um hochdimensionale Daten (#Features gross, #Beobachtungen klein)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neue Werkzeuge zur Vorhersage und zur Selektion von Featuren kennen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Viele Übungen in 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5f320e68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5f320e68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1e54bed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1e54bed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Sehr wichtig Basis für diesen Kurs ist die Multiple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bf5bea3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bf5bea3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Diabetes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Graphik: schwacher Zusammenhang von BMI und Disease Progression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Multiple Lineare Regression wurde erfunden für solche Aufgaben!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bf5bea3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bf5bea3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Bild links; Prinzip der Lineare Regression der Anfangspunkt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Anpassung einer Geraden (finde Intercept und Slope durch minimieren)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Vorhersage: gemäss der Gleichung der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Lineare Regression funktioniert auch mit mehreren Kovariaten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f320e7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f320e7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Multiple lineare regression: Y als lineare Funktion vieler Einflussgrößen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Interpretation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1591489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1591489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d5806c0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d5806c0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5d5806c0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5d5806c0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Flipchart/Wandtafel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 ist es Y als lineare Funktion (in den beta’s) zu beschreiben (Bezug zur Matrix Notation, slide18)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Analog zur univariaten Regression können wir die “Abweichung vom Modell” (das Residuum) berechnen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618becc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618becc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Werdegang kurz halten: Bin aus dem Toggenburg; Studium und Doktorat an der ETH; Post-Doc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bf5bea3a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bf5bea3a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Flipchart/Wandtafel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26e2c70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26e2c70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Flipchart/Wandtafel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Char char="●"/>
            </a:pPr>
            <a:r>
              <a:rPr lang="en">
                <a:solidFill>
                  <a:srgbClr val="9900FF"/>
                </a:solidFill>
              </a:rPr>
              <a:t>Wie lösen wir ein solches Optimierungsproblem?</a:t>
            </a:r>
            <a:endParaRPr>
              <a:solidFill>
                <a:srgbClr val="99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Ableitung gleich Null setzen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Interessant ist, dass dieses Optimierungsproblem eine geschlossene Lösung hat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werden auch Verfahren kennenlernen, die keine geschlossene Lösung haben und numerisch approximiert werden müssen.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26e2c70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26e2c70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geht das alles viel einfacher.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Lm Funktion: geschätzten Koeffizienten; versch. statistische Kenngrössen, p-Wert; R-squared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7fd9fc2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7fd9fc2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5d5806c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5d5806c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die wichtigen Punkte der Multiplen Linear Regression wiederholt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 Kontext von hochdimensionalen Daten haben wir (sehr) viele Kovariablen, dh p ist gross im Vergleich zu 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Praktisch wäre es  eine Lineare Regression mit allen p Kovariablen zu machen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Leider bringt das Probleme mit sich: 1) Singularität der Designmatrix X, 2) Overfitting, 3) Generalisierungsfehler → </a:t>
            </a:r>
            <a:r>
              <a:rPr lang="en">
                <a:solidFill>
                  <a:schemeClr val="dk2"/>
                </a:solidFill>
              </a:rPr>
              <a:t>Studierende Fragen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8d73b47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8d73b47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Methode kleinster quadrate: wiederhole und </a:t>
            </a:r>
            <a:r>
              <a:rPr lang="en">
                <a:solidFill>
                  <a:srgbClr val="FF0000"/>
                </a:solidFill>
              </a:rPr>
              <a:t>nehme Bezug auf Flipchart/Wandtafel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nur eine Lösung wenn XtX invertierbar ist, rang(X)=n &lt; 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p&gt;N impliziert XtX singuläre; d.h. OLS funktionniert nicht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8d73b47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8d73b47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f320e7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f320e7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8d73b47e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8d73b47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ace935d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ace935d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R2 verbessert sich stetig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der Graphik nähern sich die gefitteten Werte den Daten an → der Fit wird besser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Aber: </a:t>
            </a:r>
            <a:r>
              <a:rPr lang="en" sz="1400">
                <a:solidFill>
                  <a:schemeClr val="dk1"/>
                </a:solidFill>
              </a:rPr>
              <a:t>Für großes p erfassen die Modelle nicht nur das Signal sondern auch den “Noise”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Overfitting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18bec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618bec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Seit 10 Jahren Biostatistiker in Roche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Leite ein Data Science Team (13 Personen) Klinische Biomarker und </a:t>
            </a:r>
            <a:r>
              <a:rPr lang="en"/>
              <a:t>personalisierte</a:t>
            </a:r>
            <a:r>
              <a:rPr lang="en"/>
              <a:t> Medizin geht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ad0f0e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ad0f0e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Regressionskoeffizienten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 grösserem p bewegen sich die Koeffizienten weg von der Wahrheit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können daraus schliessen, dass diese Modelle schlecht sind (trotz gutem Fit)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ad0f0eb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0ad0f0eb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p=15→ Singularität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5f320e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5f320e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100"/>
              <a:buChar char="●"/>
            </a:pPr>
            <a:r>
              <a:rPr lang="en">
                <a:solidFill>
                  <a:srgbClr val="674EA7"/>
                </a:solidFill>
              </a:rPr>
              <a:t>Wie definieren wir ein gutes Modell? → eventuell train / test auf Wandtafel</a:t>
            </a:r>
            <a:endParaRPr>
              <a:solidFill>
                <a:srgbClr val="674EA7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Ziel: das Modell macht eine gute Vorhersage.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unser Modell (mit den geschätzen Koeffizienten)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Neuer Input xnew; Vorhersage yhat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wollen: kleine Diskrepanz zwischen der Vorhersage und dem wahren neuen Wert → das nennt man den Generalisierungsfehler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der Praxis: Training &amp; Test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Der Generalisierungsfehler ist dann der RMSE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f28cee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8f28cee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Bias-Varianz Dilemma mit Flipchart/Wandtafel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gibt viel statistische und mathematische Theorie zum Generalisierungsfehler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Die wichtigste Erkenntnis ist die folgende Formel: Aufspaltung des Generalisierungsfehler in 3 Terme: Rauschen, Varianz und Bias der Vorhersage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Ein gutes Modell versucht den Reduzierbaren Fehler zu minimieren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Nun, die Gleichung beschreibt ein Dilemma: </a:t>
            </a:r>
            <a:r>
              <a:rPr lang="en" sz="1800">
                <a:solidFill>
                  <a:schemeClr val="dk1"/>
                </a:solidFill>
              </a:rPr>
              <a:t>komplexe Modelle (viele Kovariablen) haben einen kleinen Bias, aber eine grosse Varianz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47e6e33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47e6e33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Zurück zum Beispiel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5f320e7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5f320e7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Take Home Messages: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waren die Schwierigkeiten…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haben wir gelernt…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Jetzt neue Methoden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7fd9fc2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7fd9fc2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5d5806c0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5d5806c0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 dass man das Verfahren der Kleinsten Quadrate als Optimierungsproblem ansehen kann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gesehen, dass Überanpassung zu einer Überschätzung der Koeffizienten führt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scheint vernünftig gewisse Bedingungen (“constraints”) an die beta’s zu knüpfen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jetzt neu Methoden kennen die gewisse Nebenbedingungen and beta stellen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614a6964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614a6964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erste Methode ist eine Altbekannte…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 und Schrittweise Regression als Optimierungsproblem mit Nebenbedingungen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betrachtet verschieden Subgruppen: Sequenz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Frage an Studierende: was sind Strategien um solche Sequenzen zu finden?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614a696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614a696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Verschiedene Strategien: generieren eine Sequenz von Subgruppen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Vorwärts: nehme die Kovariable die den grössten F-Wert ergibt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Rückwärts: eliminiere die Kovariable mit dem kleinsten F-Wert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das beste Modell (Subgruppe)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Diesen Prozess nennt man die Modellselektion!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5f320e68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5f320e68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diesem Kurs geht es um hochdimensionale Statistik…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614a696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614a696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ist das “beste” Modell? Quizfrage: A) Beste Anpassung an die Daten, B) Das Modell mit dem grössten R2 C)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Bestes Modell: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 Idealfall hätte man 3 Datensätze: zum Schätzen der Modellkoeffizienten, zur Modellselektion und zur Berechnung des Generalisierungsfehlers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der Praxis unterscheidet man oft nur zwischen Training und Test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Wichtig: Schätzung der Modellkoeffizienten und die Wahl des besten Modells gehören zum Trainieren des Modells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Das “finale” Modell wird dann auf seine Generalisierung geprüft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614a6964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1614a6964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Lösung: Approximierung des Generalisierungsfehlers mittels Trainingsdaten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Viele Approximationsverfahren: entweder Re-sampling oder Informationskriterium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614a6964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614a6964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Sehr wichtige Idee: approximierung des Generalisierungsfehlers mittels der sogn Kreuzvalidierung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Teile Trainingsdaten in K gleiche Stücke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Benutze K-1 Stücke fürs “Training” und Ktes Stück zum Testen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Wiederhole für K-mal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947e6e33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947e6e33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Informationskriterien approximieren den Generalisierungsfehler analytisch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viele Informationskriterien alle haben 2 Komponenten: Goodness-of-Fit + Bestrafung für Modell Komplexität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Dh: Finde ein Modell das einen Kompromiss findet (minimiere Informationskriterium= Kompromiss Goodness-of-Fit + Modell Komplexität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1614a6964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1614a6964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Angewendet auf Dummy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Links: Kreuzvalidierungsfehler, Rechts: AIC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Optimales Modell mit 4 Prädiktoren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947e6e33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f947e6e33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4c29e57e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4c29e57e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4c29e57e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4c29e57e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 dass man das Verfahren der Kleinsten Quadrate als Optimierungsproblem ansehen kann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gesehen, dass Überanpassung zu einer Überschätzung der Koeffizienten führt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scheint vernünftig gewisse Bedingungen (“constraints”) an die beta’s zu knüpfen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jetzt neu Methoden kennen die gewisse Nebenbedingungen and beta stellen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29e57eb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29e57eb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ist das “beste” Modell? Quizfrage: A) Beste Anpassung an die Daten, B) Das Modell mit dem grössten R2 C)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Bestes Modell: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 Idealfall hätte man 3 Datensätze: zum Schätzen der Modellkoeffizienten, zur Modellselektion und zur Berechnung des Generalisierungsfehlers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der Praxis unterscheidet man oft nur zwischen Training und Test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Wichtig: Schätzung der Modellkoeffizienten und die Wahl des besten Modells gehören zum Trainieren des Modells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Das “finale” Modell wird dann auf seine Generalisierung geprüft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4c29e57eb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4c29e57eb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Sehr wichtige Idee: approximierung des Generalisierungsfehlers mittels der sogn Kreuzvalidierung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Teile Trainingsdaten in K gleiche Stücke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Benutze K-1 Stücke fürs “Training” und Ktes Stück zum Testen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Wiederhole für K-mal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0b8e949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0b8e949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Problemstellung als Diagramm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Zielgrösse Y über die wir die Zukunft vorhersagen wollen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Zudem haben sogenannte Features die wir zur Vorhersage heranziehen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hochdimensionale Daten, d.h. p ist gross, n ist klein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6dbfb8e3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6dbfb8e3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5x2 cross-validation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7fd9fc2e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7fd9fc2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614a6964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614a6964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Subset-Selektion: hinzufügen oder eliminieren von Kovariablen (Koeffizienten auf Null setzen)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besprechen jetzt einen weiteren sehr wichtiger Regularisierungsansatz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Und zwar beschränken wir die Grösse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614a6964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614a6964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Zeige dies auf Fllipchart/Wandtafel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Level sets RSS=Ellipsoide mit OLS im Zentrum RSS(beta)=(beta-beta_ols)^T X^TX(beta-beta_ols) “Kontouren”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Dh: bewegen wir uns weg vom OLS → grösseres RSS(beta)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 ist dort wo das Ellipsoid mit dem blauen Kreis zusammen trifft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OLS wird gegen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614a6964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614a6964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als Penalisierungs Problem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kann zeigen, dass Formulierungen äquivalent sind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Penalisierungsformulierung werden wir öfters verwenden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Trade-off zwischen Good-ness-of-Fit und Modellkomplexität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9e57eb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9e57eb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Flipchart: Herleitung; RSS mit NB; Lagrange; etc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614a6964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614a6964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Ähnlich wie bei Subset/Schrittweise Regression: berechne Ridge-Schätzer für eine Sequenz von Lambda’s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dann das beste Lambda mittels Kreuzvalidierung → Modellselektion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Implementiert im R-package glment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72b7016d8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72b7016d8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614a6964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614a6964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in R, Dummy Daten Beispiel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Glmnet alpha=0; wählt eine geeignete Lambda Sequenz automatisch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Traceplot: mit steigendem Lambda werden Koeffizienten zu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614a6964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1614a6964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Kreuzvalidierung mittels cv.glment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Lambda.min &amp; Lambda.1se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b8e9498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b8e9498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Fragestellungen: 1) Können wir Y mittels Features vorhersagen? 2) Welche Features erklären die Zielgrösse am besten?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Illustriere die Problemstellung anhand dreier Beispiele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7fd9fc2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17fd9fc2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Live Demo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7fd9fc2e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7fd9fc2e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7fd9fc2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7fd9fc2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17fd9fc2e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17fd9fc2e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Wenn du Zeit hast, wäre es gut zu erwähnen: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falls kategorielle Kovariablen mit mehr als zwei Kategorien gibt, muss man zuerst dummy kodieren.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Eventuell kann man über package H2O sprechen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20ee1ca6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20ee1ca6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17fd9fc2e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17fd9fc2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f947e6e33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f947e6e33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könnten hier aufhören…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Ridge Regression ist eine sehr wichtige Idee in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Darum werden wir jetzt einige wichtige Eigenschaften diskutieren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f947e6e33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f947e6e33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Flipchart: Herleitung; RSS mit NB; Lagrange; etc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235b9bf5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235b9bf5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7fd9fc2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7fd9fc2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2-dim Inputdaten, stark Korreliert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Grösste Varianz in Richtung 1ster Hauptachse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Mittels PCA rotierte Daten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0b8e9498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0b8e949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Genomische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Bauplan des Lebens aller Organismen ist die soge</a:t>
            </a:r>
            <a:r>
              <a:rPr lang="en"/>
              <a:t>nannte DNA (Deoxyribonucleic acid, enthält alle genetische Information)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DNA besteht aus vielen Segmenten, sog. Genen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Transkription: Gen→mRNA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Translation: mRNA→Proteine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Proteine übernehmen eine grosse Anzahl Aufgaben im Körper: Aufbau des Gewebes, Schutz &amp; Repair, Transport, Signalfunktion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1924e5d9e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1924e5d9e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 (=u1d1)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 u1=normalized first principle component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2-dim Inputdaten, stark Korreliert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Grösste Varianz in Richtung 1ster Hauptachse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Mittels PCA rotierte Daten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4bfb5a09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4bfb5a09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17fd9fc2e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17fd9fc2e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f947e6e33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f947e6e33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Multiple regression: p Freiheitsgrade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N:DF ≈ 10:1 “10:1 Faustregel”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Wandtafel: Herleitung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4bfb5a0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4bfb5a0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Multiple regression: p Freiheitsgrade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N:DF ≈ 10:1 “10:1 Faustregel”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6dbfb8e3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6dbfb8e3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4c1893b90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4c1893b90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f748fa8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f748fa8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f748fa8c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f748fa8c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568ed384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568ed384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Bayessche Inferenz: Ziel ist a-posteriori Verteilung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Sampling + Berechnung beliebiger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MCMC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0b8e9498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0b8e949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p=10000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n=25 Patienten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Response (weiss-grün): wie gut wirkt das Medikament für einen Patienten?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den Response vorhersagen? Welche Gene sind ausschlaggebend?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568ed384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568ed384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 mit Diagramm: Daten, A-priori, Hyperprior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573ca6dd3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573ca6dd3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4c1893b9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4c1893b9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573ca6dd3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573ca6dd3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1924e5d9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1924e5d9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1924e5d9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1924e5d9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Probleme betreffend “p gross, n klein” und deren Lösungsansätze spielen eine wichtige Rolle in vielen Disziplinen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Nicht immer offensichtlich: approximation nichtlinearer Zusammenhänge mittels sogn Splines und die Rolle von Ridge Regression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1924e5d9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1924e5d9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Spline?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Von links nach rechts: konstant, stückweise konstant und stückweise lineare Approximation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Splines: stückweise Polynome, die “glatt” sind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 Spline kann mittels sogn B-Spline Basisfunktionen beschrieben werden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1924e5d9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1924e5d9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Wie findet man eine solche Basis? Input: X, K und 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Gegeben eine B-Spline Basis; finde betas mittels kleinster Quadrate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Beispiel: N=100 → p=10 (1:10 Regel)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1924e5d9e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1924e5d9e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5d5806c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5d5806c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Finanzbranche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von Zeitreihen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Verschieden Aktienpreise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 realized variances versch Aktienindizes (“Volatilität”)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Modellierung mittels </a:t>
            </a:r>
            <a:r>
              <a:rPr lang="en">
                <a:solidFill>
                  <a:schemeClr val="dk1"/>
                </a:solidFill>
              </a:rPr>
              <a:t>“mehrdimensionale Autoregressive Modelle”, sogn </a:t>
            </a:r>
            <a:r>
              <a:rPr lang="en"/>
              <a:t>Vektorautoregressivem Modell VAR(d)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der Aktienpreise zur Zeit t mittels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vergangenen Werten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https://robotwealth.com/a-vector-autoregression-trading-model/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Log realized variances of </a:t>
            </a:r>
            <a:r>
              <a:rPr lang="en" sz="1000">
                <a:solidFill>
                  <a:schemeClr val="dk1"/>
                </a:solidFill>
              </a:rPr>
              <a:t>different stock market indices (Aktienindex)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taedlern.github.io/highdim_stats/" TargetMode="External"/><Relationship Id="rId4" Type="http://schemas.openxmlformats.org/officeDocument/2006/relationships/hyperlink" Target="https://bookdown.org/staedler_n/highdimstats/" TargetMode="External"/><Relationship Id="rId5" Type="http://schemas.openxmlformats.org/officeDocument/2006/relationships/hyperlink" Target="https://github.com/staedlern/highdim_stats#readm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9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7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Relationship Id="rId5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Relationship Id="rId4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Relationship Id="rId4" Type="http://schemas.openxmlformats.org/officeDocument/2006/relationships/image" Target="../media/image1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4.png"/><Relationship Id="rId4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Relationship Id="rId4" Type="http://schemas.openxmlformats.org/officeDocument/2006/relationships/image" Target="../media/image71.png"/><Relationship Id="rId5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Relationship Id="rId4" Type="http://schemas.openxmlformats.org/officeDocument/2006/relationships/image" Target="../media/image10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topepo.github.io/caret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83.png"/><Relationship Id="rId7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Relationship Id="rId5" Type="http://schemas.openxmlformats.org/officeDocument/2006/relationships/image" Target="../media/image8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2.png"/><Relationship Id="rId4" Type="http://schemas.openxmlformats.org/officeDocument/2006/relationships/image" Target="../media/image8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3.png"/><Relationship Id="rId4" Type="http://schemas.openxmlformats.org/officeDocument/2006/relationships/image" Target="../media/image89.png"/><Relationship Id="rId5" Type="http://schemas.openxmlformats.org/officeDocument/2006/relationships/image" Target="../media/image88.png"/><Relationship Id="rId6" Type="http://schemas.openxmlformats.org/officeDocument/2006/relationships/image" Target="../media/image10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5" Type="http://schemas.openxmlformats.org/officeDocument/2006/relationships/image" Target="../media/image109.png"/><Relationship Id="rId6" Type="http://schemas.openxmlformats.org/officeDocument/2006/relationships/image" Target="../media/image9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5.png"/><Relationship Id="rId4" Type="http://schemas.openxmlformats.org/officeDocument/2006/relationships/image" Target="../media/image113.png"/><Relationship Id="rId5" Type="http://schemas.openxmlformats.org/officeDocument/2006/relationships/image" Target="../media/image101.png"/><Relationship Id="rId6" Type="http://schemas.openxmlformats.org/officeDocument/2006/relationships/image" Target="../media/image10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7.png"/><Relationship Id="rId4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4.png"/><Relationship Id="rId4" Type="http://schemas.openxmlformats.org/officeDocument/2006/relationships/image" Target="../media/image95.png"/><Relationship Id="rId5" Type="http://schemas.openxmlformats.org/officeDocument/2006/relationships/image" Target="../media/image113.png"/><Relationship Id="rId6" Type="http://schemas.openxmlformats.org/officeDocument/2006/relationships/image" Target="../media/image105.png"/><Relationship Id="rId7" Type="http://schemas.openxmlformats.org/officeDocument/2006/relationships/image" Target="../media/image11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0.png"/><Relationship Id="rId4" Type="http://schemas.openxmlformats.org/officeDocument/2006/relationships/image" Target="../media/image107.png"/><Relationship Id="rId5" Type="http://schemas.openxmlformats.org/officeDocument/2006/relationships/image" Target="../media/image127.png"/><Relationship Id="rId6" Type="http://schemas.openxmlformats.org/officeDocument/2006/relationships/image" Target="../media/image111.png"/><Relationship Id="rId7" Type="http://schemas.openxmlformats.org/officeDocument/2006/relationships/image" Target="../media/image10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9.png"/><Relationship Id="rId4" Type="http://schemas.openxmlformats.org/officeDocument/2006/relationships/image" Target="../media/image121.png"/><Relationship Id="rId5" Type="http://schemas.openxmlformats.org/officeDocument/2006/relationships/image" Target="../media/image133.png"/><Relationship Id="rId6" Type="http://schemas.openxmlformats.org/officeDocument/2006/relationships/image" Target="../media/image12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Relationship Id="rId6" Type="http://schemas.openxmlformats.org/officeDocument/2006/relationships/image" Target="../media/image129.png"/><Relationship Id="rId7" Type="http://schemas.openxmlformats.org/officeDocument/2006/relationships/image" Target="../media/image11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3.png"/><Relationship Id="rId4" Type="http://schemas.openxmlformats.org/officeDocument/2006/relationships/image" Target="../media/image132.png"/><Relationship Id="rId5" Type="http://schemas.openxmlformats.org/officeDocument/2006/relationships/image" Target="../media/image134.png"/><Relationship Id="rId6" Type="http://schemas.openxmlformats.org/officeDocument/2006/relationships/image" Target="../media/image128.png"/><Relationship Id="rId7" Type="http://schemas.openxmlformats.org/officeDocument/2006/relationships/image" Target="../media/image1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hochdimensionaler Daten</a:t>
            </a:r>
            <a:endParaRPr/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Teil 1</a:t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/>
        </p:nvSpPr>
        <p:spPr>
          <a:xfrm>
            <a:off x="387150" y="3432000"/>
            <a:ext cx="77862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Erkennung von Sprachmustern anhand digitaler Aufnahmen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Phoneme “aa (balm)” and “ao (bought)” (n=30=15+15) gemessen an p=256 verschieden Frequenzen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Können wir Phoneme zuverlässig vorhersagen/klassifizieren?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Frequenzen sind wichtig?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7" name="Google Shape;207;p25"/>
          <p:cNvGrpSpPr/>
          <p:nvPr/>
        </p:nvGrpSpPr>
        <p:grpSpPr>
          <a:xfrm>
            <a:off x="367170" y="468158"/>
            <a:ext cx="5565185" cy="3104212"/>
            <a:chOff x="-101158" y="1933946"/>
            <a:chExt cx="5613460" cy="3266904"/>
          </a:xfrm>
        </p:grpSpPr>
        <p:pic>
          <p:nvPicPr>
            <p:cNvPr id="208" name="Google Shape;20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1158" y="1933950"/>
              <a:ext cx="5613460" cy="32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5"/>
            <p:cNvSpPr txBox="1"/>
            <p:nvPr/>
          </p:nvSpPr>
          <p:spPr>
            <a:xfrm>
              <a:off x="2266764" y="1933946"/>
              <a:ext cx="1676400" cy="42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 txBox="1"/>
            <p:nvPr/>
          </p:nvSpPr>
          <p:spPr>
            <a:xfrm>
              <a:off x="2608808" y="4830937"/>
              <a:ext cx="755700" cy="35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Frequenz</a:t>
              </a:r>
              <a:endParaRPr sz="1000"/>
            </a:p>
          </p:txBody>
        </p:sp>
      </p:grp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Spracherkennung (Speech recognition)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diesem Kurs geht es um…</a:t>
            </a:r>
            <a:endParaRPr sz="2730"/>
          </a:p>
        </p:txBody>
      </p:sp>
      <p:sp>
        <p:nvSpPr>
          <p:cNvPr id="218" name="Google Shape;218;p26"/>
          <p:cNvSpPr txBox="1"/>
          <p:nvPr/>
        </p:nvSpPr>
        <p:spPr>
          <a:xfrm>
            <a:off x="499050" y="1426113"/>
            <a:ext cx="8145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Hochdimensionale Daten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Werkzeuge zur Vorhersage und zur Feature Selektion 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Viele praktische Übungen mit R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Kurs Homepage: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https://staedlern.github.io/highdim_stats/</a:t>
            </a:r>
            <a:r>
              <a:rPr lang="en" sz="2100">
                <a:solidFill>
                  <a:schemeClr val="dk2"/>
                </a:solidFill>
              </a:rPr>
              <a:t> 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Online Skript: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https://bookdown.org/staedler_n/highdimstats/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Daten und R Code: </a:t>
            </a:r>
            <a:r>
              <a:rPr lang="en" sz="2100" u="sng">
                <a:solidFill>
                  <a:schemeClr val="hlink"/>
                </a:solidFill>
                <a:hlinkClick r:id="rId5"/>
              </a:rPr>
              <a:t>github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Lineare Regression und Methode der Kleinsten Quadrate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Überanpassung, Generalisierungsfehler und Bias-Varianz Dilemma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Subset Regression und Modellselektion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Ridge -, Lasso - und Elasticnet Regression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Klassifikation, Logistische Regression &amp; Elasticnet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Maschinelles Lernen: Entscheidungsbäume, Random Forest und AdaBoost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Vorhersage und Feature Selektion für Ereigniszeitanalyse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Multiples Testen, Bonferroni und FDR Korrektur, Schrumpfung der Varianz</a:t>
            </a:r>
            <a:endParaRPr i="1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/>
        </p:nvSpPr>
        <p:spPr>
          <a:xfrm>
            <a:off x="388150" y="1110475"/>
            <a:ext cx="4385100" cy="3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</a:rPr>
              <a:t>=442 Patienten mit Diabetes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Y: Fortschreiten der Krankheit 1 Jahr nach Studienbeginn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X: Alter, Geschlecht, BMI, Blutdruck, Blutserum Werte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Aufgabe für den Statistiker: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Finde ein Modell, das den Krankheitsfortschritt (Y) vorhersagt.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Welche Variablen sind wichtige Faktoren?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71" y="1036075"/>
            <a:ext cx="4214628" cy="36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421825" y="4255400"/>
            <a:ext cx="435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Lineare Regression wurde erfunden für solche Aufgaben!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Lineare Regression</a:t>
            </a:r>
            <a:endParaRPr sz="2730"/>
          </a:p>
        </p:txBody>
      </p:sp>
      <p:grpSp>
        <p:nvGrpSpPr>
          <p:cNvPr id="247" name="Google Shape;247;p30"/>
          <p:cNvGrpSpPr/>
          <p:nvPr/>
        </p:nvGrpSpPr>
        <p:grpSpPr>
          <a:xfrm>
            <a:off x="2492750" y="1525025"/>
            <a:ext cx="1858350" cy="1770025"/>
            <a:chOff x="2492750" y="1525025"/>
            <a:chExt cx="1858350" cy="1770025"/>
          </a:xfrm>
        </p:grpSpPr>
        <p:cxnSp>
          <p:nvCxnSpPr>
            <p:cNvPr id="248" name="Google Shape;248;p30"/>
            <p:cNvCxnSpPr>
              <a:endCxn id="249" idx="0"/>
            </p:cNvCxnSpPr>
            <p:nvPr/>
          </p:nvCxnSpPr>
          <p:spPr>
            <a:xfrm>
              <a:off x="2693875" y="1676325"/>
              <a:ext cx="5400" cy="3315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0" name="Google Shape;250;p30"/>
            <p:cNvSpPr txBox="1"/>
            <p:nvPr/>
          </p:nvSpPr>
          <p:spPr>
            <a:xfrm>
              <a:off x="2693875" y="1992225"/>
              <a:ext cx="41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9900FF"/>
                  </a:solidFill>
                </a:rPr>
                <a:t>r</a:t>
              </a:r>
              <a:r>
                <a:rPr b="1" baseline="-25000" lang="en" sz="1800">
                  <a:solidFill>
                    <a:srgbClr val="9900FF"/>
                  </a:solidFill>
                </a:rPr>
                <a:t>i</a:t>
              </a:r>
              <a:endParaRPr b="1" baseline="-25000" sz="1800">
                <a:solidFill>
                  <a:srgbClr val="9900FF"/>
                </a:solidFill>
              </a:endParaRPr>
            </a:p>
          </p:txBody>
        </p:sp>
        <p:sp>
          <p:nvSpPr>
            <p:cNvPr id="251" name="Google Shape;251;p30"/>
            <p:cNvSpPr txBox="1"/>
            <p:nvPr/>
          </p:nvSpPr>
          <p:spPr>
            <a:xfrm>
              <a:off x="2559500" y="2571750"/>
              <a:ext cx="17916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9900FF"/>
                  </a:solidFill>
                </a:rPr>
                <a:t>minimiere</a:t>
              </a:r>
              <a:r>
                <a:rPr b="1" lang="en">
                  <a:solidFill>
                    <a:schemeClr val="dk1"/>
                  </a:solidFill>
                </a:rPr>
                <a:t> </a:t>
              </a:r>
              <a:r>
                <a:rPr b="1" lang="en" sz="1800">
                  <a:solidFill>
                    <a:srgbClr val="9900FF"/>
                  </a:solidFill>
                </a:rPr>
                <a:t>RSS=∑r</a:t>
              </a:r>
              <a:r>
                <a:rPr b="1" baseline="-25000" lang="en" sz="1800">
                  <a:solidFill>
                    <a:srgbClr val="9900FF"/>
                  </a:solidFill>
                </a:rPr>
                <a:t>i</a:t>
              </a:r>
              <a:r>
                <a:rPr b="1" baseline="30000" lang="en" sz="1800">
                  <a:solidFill>
                    <a:srgbClr val="9900FF"/>
                  </a:solidFill>
                </a:rPr>
                <a:t>2</a:t>
              </a:r>
              <a:endParaRPr sz="1800"/>
            </a:p>
          </p:txBody>
        </p:sp>
        <p:cxnSp>
          <p:nvCxnSpPr>
            <p:cNvPr id="252" name="Google Shape;252;p30"/>
            <p:cNvCxnSpPr>
              <a:endCxn id="253" idx="0"/>
            </p:cNvCxnSpPr>
            <p:nvPr/>
          </p:nvCxnSpPr>
          <p:spPr>
            <a:xfrm>
              <a:off x="2898075" y="1525025"/>
              <a:ext cx="600" cy="1182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30"/>
            <p:cNvCxnSpPr/>
            <p:nvPr/>
          </p:nvCxnSpPr>
          <p:spPr>
            <a:xfrm>
              <a:off x="2492750" y="1576400"/>
              <a:ext cx="11700" cy="2709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6" name="Google Shape;256;p30"/>
          <p:cNvGrpSpPr/>
          <p:nvPr/>
        </p:nvGrpSpPr>
        <p:grpSpPr>
          <a:xfrm>
            <a:off x="509725" y="863075"/>
            <a:ext cx="4411650" cy="4425600"/>
            <a:chOff x="509725" y="863075"/>
            <a:chExt cx="4411650" cy="4425600"/>
          </a:xfrm>
        </p:grpSpPr>
        <p:grpSp>
          <p:nvGrpSpPr>
            <p:cNvPr id="257" name="Google Shape;257;p30"/>
            <p:cNvGrpSpPr/>
            <p:nvPr/>
          </p:nvGrpSpPr>
          <p:grpSpPr>
            <a:xfrm>
              <a:off x="509725" y="863075"/>
              <a:ext cx="3221400" cy="3234300"/>
              <a:chOff x="509725" y="786875"/>
              <a:chExt cx="3221400" cy="3234300"/>
            </a:xfrm>
          </p:grpSpPr>
          <p:grpSp>
            <p:nvGrpSpPr>
              <p:cNvPr id="258" name="Google Shape;258;p30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259" name="Google Shape;259;p30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260" name="Google Shape;260;p30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61" name="Google Shape;261;p30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62" name="Google Shape;262;p30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30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30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30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30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0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30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30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30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0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0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71" name="Google Shape;271;p30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72" name="Google Shape;272;p30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273" name="Google Shape;273;p30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274" name="Google Shape;274;p30"/>
              <p:cNvSpPr txBox="1"/>
              <p:nvPr/>
            </p:nvSpPr>
            <p:spPr>
              <a:xfrm>
                <a:off x="2372150" y="786875"/>
                <a:ext cx="11952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</a:rPr>
                  <a:t>Y = 𝛂+X𝛃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5" name="Google Shape;275;p30"/>
            <p:cNvSpPr txBox="1"/>
            <p:nvPr/>
          </p:nvSpPr>
          <p:spPr>
            <a:xfrm>
              <a:off x="658675" y="4097375"/>
              <a:ext cx="4262700" cy="11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Response Y ist kontinuierlich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Anpassung einer Geraden 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0"/>
          <p:cNvGrpSpPr/>
          <p:nvPr/>
        </p:nvGrpSpPr>
        <p:grpSpPr>
          <a:xfrm>
            <a:off x="4612100" y="729500"/>
            <a:ext cx="4220200" cy="4217400"/>
            <a:chOff x="4612100" y="729500"/>
            <a:chExt cx="4220200" cy="4217400"/>
          </a:xfrm>
        </p:grpSpPr>
        <p:grpSp>
          <p:nvGrpSpPr>
            <p:cNvPr id="277" name="Google Shape;277;p30"/>
            <p:cNvGrpSpPr/>
            <p:nvPr/>
          </p:nvGrpSpPr>
          <p:grpSpPr>
            <a:xfrm>
              <a:off x="4612100" y="729500"/>
              <a:ext cx="3538625" cy="3486850"/>
              <a:chOff x="192500" y="729500"/>
              <a:chExt cx="3538625" cy="3486850"/>
            </a:xfrm>
          </p:grpSpPr>
          <p:sp>
            <p:nvSpPr>
              <p:cNvPr id="278" name="Google Shape;278;p30"/>
              <p:cNvSpPr txBox="1"/>
              <p:nvPr/>
            </p:nvSpPr>
            <p:spPr>
              <a:xfrm>
                <a:off x="2721400" y="3708450"/>
                <a:ext cx="9399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F0000"/>
                    </a:solidFill>
                  </a:rPr>
                  <a:t>x</a:t>
                </a:r>
                <a:r>
                  <a:rPr b="1" baseline="-25000" lang="en" sz="2100">
                    <a:solidFill>
                      <a:srgbClr val="FF0000"/>
                    </a:solidFill>
                  </a:rPr>
                  <a:t>new</a:t>
                </a:r>
                <a:endParaRPr b="1" baseline="-25000" sz="210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79" name="Google Shape;279;p30"/>
              <p:cNvGrpSpPr/>
              <p:nvPr/>
            </p:nvGrpSpPr>
            <p:grpSpPr>
              <a:xfrm>
                <a:off x="509725" y="729500"/>
                <a:ext cx="3221400" cy="3291675"/>
                <a:chOff x="509725" y="729500"/>
                <a:chExt cx="3221400" cy="3291675"/>
              </a:xfrm>
            </p:grpSpPr>
            <p:grpSp>
              <p:nvGrpSpPr>
                <p:cNvPr id="280" name="Google Shape;280;p30"/>
                <p:cNvGrpSpPr/>
                <p:nvPr/>
              </p:nvGrpSpPr>
              <p:grpSpPr>
                <a:xfrm>
                  <a:off x="509725" y="809975"/>
                  <a:ext cx="3221400" cy="3211200"/>
                  <a:chOff x="509725" y="1114775"/>
                  <a:chExt cx="3221400" cy="3211200"/>
                </a:xfrm>
              </p:grpSpPr>
              <p:grpSp>
                <p:nvGrpSpPr>
                  <p:cNvPr id="281" name="Google Shape;281;p30"/>
                  <p:cNvGrpSpPr/>
                  <p:nvPr/>
                </p:nvGrpSpPr>
                <p:grpSpPr>
                  <a:xfrm>
                    <a:off x="862475" y="1309300"/>
                    <a:ext cx="2826600" cy="2581500"/>
                    <a:chOff x="862475" y="1309300"/>
                    <a:chExt cx="2826600" cy="2581500"/>
                  </a:xfrm>
                </p:grpSpPr>
                <p:cxnSp>
                  <p:nvCxnSpPr>
                    <p:cNvPr id="282" name="Google Shape;282;p30"/>
                    <p:cNvCxnSpPr/>
                    <p:nvPr/>
                  </p:nvCxnSpPr>
                  <p:spPr>
                    <a:xfrm flipH="1" rot="10800000">
                      <a:off x="862475" y="1309300"/>
                      <a:ext cx="300" cy="25692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283" name="Google Shape;283;p30"/>
                    <p:cNvCxnSpPr/>
                    <p:nvPr/>
                  </p:nvCxnSpPr>
                  <p:spPr>
                    <a:xfrm flipH="1" rot="10800000">
                      <a:off x="862775" y="3878500"/>
                      <a:ext cx="2826300" cy="123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84" name="Google Shape;284;p30"/>
                  <p:cNvSpPr/>
                  <p:nvPr/>
                </p:nvSpPr>
                <p:spPr>
                  <a:xfrm>
                    <a:off x="1037025" y="32668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30"/>
                  <p:cNvSpPr/>
                  <p:nvPr/>
                </p:nvSpPr>
                <p:spPr>
                  <a:xfrm>
                    <a:off x="1230825" y="29308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30"/>
                  <p:cNvSpPr/>
                  <p:nvPr/>
                </p:nvSpPr>
                <p:spPr>
                  <a:xfrm>
                    <a:off x="2112000" y="27597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30"/>
                  <p:cNvSpPr/>
                  <p:nvPr/>
                </p:nvSpPr>
                <p:spPr>
                  <a:xfrm>
                    <a:off x="1577000" y="23749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30"/>
                  <p:cNvSpPr/>
                  <p:nvPr/>
                </p:nvSpPr>
                <p:spPr>
                  <a:xfrm>
                    <a:off x="1715425" y="27597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" name="Google Shape;289;p30"/>
                  <p:cNvSpPr/>
                  <p:nvPr/>
                </p:nvSpPr>
                <p:spPr>
                  <a:xfrm>
                    <a:off x="2657725" y="2236425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30"/>
                  <p:cNvSpPr/>
                  <p:nvPr/>
                </p:nvSpPr>
                <p:spPr>
                  <a:xfrm>
                    <a:off x="2195100" y="23749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30"/>
                  <p:cNvSpPr/>
                  <p:nvPr/>
                </p:nvSpPr>
                <p:spPr>
                  <a:xfrm>
                    <a:off x="1964575" y="2170725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30"/>
                  <p:cNvSpPr/>
                  <p:nvPr/>
                </p:nvSpPr>
                <p:spPr>
                  <a:xfrm>
                    <a:off x="1632325" y="31783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30"/>
                  <p:cNvSpPr/>
                  <p:nvPr/>
                </p:nvSpPr>
                <p:spPr>
                  <a:xfrm>
                    <a:off x="2436250" y="17305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" name="Google Shape;294;p30"/>
                  <p:cNvSpPr/>
                  <p:nvPr/>
                </p:nvSpPr>
                <p:spPr>
                  <a:xfrm>
                    <a:off x="2857125" y="1871825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95" name="Google Shape;295;p30"/>
                  <p:cNvCxnSpPr/>
                  <p:nvPr/>
                </p:nvCxnSpPr>
                <p:spPr>
                  <a:xfrm flipH="1">
                    <a:off x="752125" y="1405300"/>
                    <a:ext cx="2508000" cy="2159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4285F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96" name="Google Shape;296;p30"/>
                  <p:cNvSpPr txBox="1"/>
                  <p:nvPr/>
                </p:nvSpPr>
                <p:spPr>
                  <a:xfrm>
                    <a:off x="3412525" y="3925775"/>
                    <a:ext cx="3186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/>
                      <a:t>X</a:t>
                    </a:r>
                    <a:endParaRPr b="1"/>
                  </a:p>
                </p:txBody>
              </p:sp>
              <p:sp>
                <p:nvSpPr>
                  <p:cNvPr id="297" name="Google Shape;297;p30"/>
                  <p:cNvSpPr txBox="1"/>
                  <p:nvPr/>
                </p:nvSpPr>
                <p:spPr>
                  <a:xfrm>
                    <a:off x="509725" y="1114775"/>
                    <a:ext cx="3186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/>
                      <a:t>Y</a:t>
                    </a:r>
                    <a:endParaRPr b="1"/>
                  </a:p>
                </p:txBody>
              </p:sp>
            </p:grpSp>
            <p:sp>
              <p:nvSpPr>
                <p:cNvPr id="298" name="Google Shape;298;p30"/>
                <p:cNvSpPr txBox="1"/>
                <p:nvPr/>
              </p:nvSpPr>
              <p:spPr>
                <a:xfrm>
                  <a:off x="2372200" y="729500"/>
                  <a:ext cx="12891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rgbClr val="4285F4"/>
                      </a:solidFill>
                    </a:rPr>
                    <a:t>Y = </a:t>
                  </a:r>
                  <a:r>
                    <a:rPr lang="en" sz="1700">
                      <a:solidFill>
                        <a:schemeClr val="accent1"/>
                      </a:solidFill>
                    </a:rPr>
                    <a:t>𝛂+X𝛃</a:t>
                  </a:r>
                  <a:endParaRPr sz="1700">
                    <a:solidFill>
                      <a:srgbClr val="4285F4"/>
                    </a:solidFill>
                  </a:endParaRPr>
                </a:p>
              </p:txBody>
            </p:sp>
          </p:grpSp>
          <p:cxnSp>
            <p:nvCxnSpPr>
              <p:cNvPr id="299" name="Google Shape;299;p30"/>
              <p:cNvCxnSpPr/>
              <p:nvPr/>
            </p:nvCxnSpPr>
            <p:spPr>
              <a:xfrm rot="10800000">
                <a:off x="2757400" y="3614650"/>
                <a:ext cx="11100" cy="315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00" name="Google Shape;300;p30"/>
              <p:cNvSpPr/>
              <p:nvPr/>
            </p:nvSpPr>
            <p:spPr>
              <a:xfrm>
                <a:off x="2721400" y="1467700"/>
                <a:ext cx="83100" cy="88500"/>
              </a:xfrm>
              <a:prstGeom prst="flowChartConnector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1" name="Google Shape;301;p30"/>
              <p:cNvCxnSpPr/>
              <p:nvPr/>
            </p:nvCxnSpPr>
            <p:spPr>
              <a:xfrm flipH="1" rot="10800000">
                <a:off x="868350" y="1528525"/>
                <a:ext cx="1900200" cy="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30"/>
              <p:cNvCxnSpPr>
                <a:stCxn id="300" idx="4"/>
              </p:cNvCxnSpPr>
              <p:nvPr/>
            </p:nvCxnSpPr>
            <p:spPr>
              <a:xfrm>
                <a:off x="2762950" y="1556200"/>
                <a:ext cx="3000" cy="1984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{\color{red}{\hat{y}_{\rm new}}}" id="303" name="Google Shape;303;p30" title="MathEquation,#0000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2500" y="1377125"/>
                <a:ext cx="609076" cy="372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4" name="Google Shape;304;p30"/>
            <p:cNvSpPr txBox="1"/>
            <p:nvPr/>
          </p:nvSpPr>
          <p:spPr>
            <a:xfrm>
              <a:off x="5065200" y="4166600"/>
              <a:ext cx="37671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Vorhersage neuer Datenpunkte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  <p:sp>
        <p:nvSpPr>
          <p:cNvPr id="310" name="Google Shape;310;p3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Gegeben: Zielgrösse und Kovariablen</a:t>
            </a:r>
            <a:endParaRPr/>
          </a:p>
        </p:txBody>
      </p:sp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descr="Y=\beta_0+X_1 \beta_1+\dots+X_p\beta_p" id="312" name="Google Shape;312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37" y="1611245"/>
            <a:ext cx="501041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/>
        </p:nvSpPr>
        <p:spPr>
          <a:xfrm>
            <a:off x="418225" y="2460025"/>
            <a:ext cx="8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: Einfluss auf Y bei Änderung in X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 und Fixierung aller anderen Variablen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25" y="645975"/>
            <a:ext cx="4062475" cy="4083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{i},x_{1i},\ldots,x_{pi})\\i=1,\ldots,n" id="319" name="Google Shape;319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18" y="2042319"/>
            <a:ext cx="3269750" cy="1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286675" y="1113775"/>
            <a:ext cx="413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Anpassung einer p-dimensional Hyperebene an die Datenpunkte: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1" name="Google Shape;3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pmatrix}&#10;1&amp;x_{1,1} &amp; x_{1,2} &amp; \cdots &amp; x_{1,p} \\&#10;1&amp;x_{2,1} &amp; x_{2,2} &amp; \cdots &amp; x_{2,p} \\&#10;\vdots&amp;\vdots  &amp; \vdots  &amp; \ddots &amp; \vdots  \\&#10;1&amp;x_{n,1} &amp; x_{n,2} &amp; \cdots &amp; x_{n,p} &#10;\end{pmatrix}\begin{pmatrix}\beta_1 \\&#10;\beta_2 \\&#10;\vdots   \\&#10;\beta_{p}\end{pmatrix}\" id="327" name="Google Shape;327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26" y="1433474"/>
            <a:ext cx="6456516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y_{1} \\&#10;y_{2} \\&#10;\vdots \\&#10;y_{n} &#10;\end{pmatrix}\approx " id="328" name="Google Shape;328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0" y="1319650"/>
            <a:ext cx="1757326" cy="25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/>
          <p:nvPr/>
        </p:nvSpPr>
        <p:spPr>
          <a:xfrm>
            <a:off x="965050" y="1319650"/>
            <a:ext cx="7017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/>
          <p:nvPr/>
        </p:nvSpPr>
        <p:spPr>
          <a:xfrm>
            <a:off x="3151675" y="1319650"/>
            <a:ext cx="4296600" cy="7056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/>
          <p:cNvSpPr/>
          <p:nvPr/>
        </p:nvSpPr>
        <p:spPr>
          <a:xfrm rot="5400000">
            <a:off x="7294125" y="2375420"/>
            <a:ext cx="23679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" y="2153450"/>
            <a:ext cx="5862470" cy="2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/>
        </p:nvSpPr>
        <p:spPr>
          <a:xfrm>
            <a:off x="388350" y="832850"/>
            <a:ext cx="83673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Residual Sum of Squares (RSS)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4077608" y="1633902"/>
            <a:ext cx="7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= </a:t>
            </a:r>
            <a:r>
              <a:rPr b="1" lang="en" sz="1800">
                <a:solidFill>
                  <a:srgbClr val="9900FF"/>
                </a:solidFill>
              </a:rPr>
              <a:t>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endParaRPr b="1" baseline="-25000" sz="1800">
              <a:solidFill>
                <a:srgbClr val="9900FF"/>
              </a:solidFill>
            </a:endParaRPr>
          </a:p>
        </p:txBody>
      </p:sp>
      <p:sp>
        <p:nvSpPr>
          <p:cNvPr id="341" name="Google Shape;341;p34"/>
          <p:cNvSpPr/>
          <p:nvPr/>
        </p:nvSpPr>
        <p:spPr>
          <a:xfrm rot="5400000">
            <a:off x="4267923" y="1632947"/>
            <a:ext cx="209100" cy="125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Methode Kleinster Quadrate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" name="Google Shape;77;p17"/>
          <p:cNvGrpSpPr/>
          <p:nvPr/>
        </p:nvGrpSpPr>
        <p:grpSpPr>
          <a:xfrm>
            <a:off x="3337625" y="1575560"/>
            <a:ext cx="2735735" cy="2428183"/>
            <a:chOff x="4572291" y="1199633"/>
            <a:chExt cx="3376200" cy="3074817"/>
          </a:xfrm>
        </p:grpSpPr>
        <p:pic>
          <p:nvPicPr>
            <p:cNvPr id="78" name="Google Shape;7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7401" y="1199633"/>
              <a:ext cx="2675223" cy="177116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9" name="Google Shape;79;p17"/>
            <p:cNvSpPr txBox="1"/>
            <p:nvPr/>
          </p:nvSpPr>
          <p:spPr>
            <a:xfrm>
              <a:off x="4572291" y="3095150"/>
              <a:ext cx="3376200" cy="11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Doktorat in</a:t>
              </a: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Mathematik/</a:t>
              </a:r>
              <a:r>
                <a:rPr lang="en">
                  <a:solidFill>
                    <a:schemeClr val="dk1"/>
                  </a:solidFill>
                </a:rPr>
                <a:t>Statistik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Hochdimensionale Mischungsmodelle und Missing Data Probleme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00" y="1597875"/>
            <a:ext cx="2217799" cy="137498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1" name="Google Shape;81;p17"/>
          <p:cNvGrpSpPr/>
          <p:nvPr/>
        </p:nvGrpSpPr>
        <p:grpSpPr>
          <a:xfrm>
            <a:off x="6096038" y="1268800"/>
            <a:ext cx="3023100" cy="2560175"/>
            <a:chOff x="762038" y="2640400"/>
            <a:chExt cx="3023100" cy="2560175"/>
          </a:xfrm>
        </p:grpSpPr>
        <p:grpSp>
          <p:nvGrpSpPr>
            <p:cNvPr id="82" name="Google Shape;82;p17"/>
            <p:cNvGrpSpPr/>
            <p:nvPr/>
          </p:nvGrpSpPr>
          <p:grpSpPr>
            <a:xfrm>
              <a:off x="762038" y="3040901"/>
              <a:ext cx="3023100" cy="2159674"/>
              <a:chOff x="685838" y="3040901"/>
              <a:chExt cx="3023100" cy="2159674"/>
            </a:xfrm>
          </p:grpSpPr>
          <p:pic>
            <p:nvPicPr>
              <p:cNvPr id="83" name="Google Shape;83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8075" y="3040901"/>
                <a:ext cx="2158627" cy="1328375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84" name="Google Shape;84;p17"/>
              <p:cNvSpPr txBox="1"/>
              <p:nvPr/>
            </p:nvSpPr>
            <p:spPr>
              <a:xfrm>
                <a:off x="685838" y="4369275"/>
                <a:ext cx="30231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Molecular disease heterogeneity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Netzwerke &amp; Clustering in hochdimensionalen Daten</a:t>
                </a:r>
                <a:endParaRPr/>
              </a:p>
            </p:txBody>
          </p:sp>
        </p:grpSp>
        <p:sp>
          <p:nvSpPr>
            <p:cNvPr id="85" name="Google Shape;85;p17"/>
            <p:cNvSpPr txBox="1"/>
            <p:nvPr/>
          </p:nvSpPr>
          <p:spPr>
            <a:xfrm>
              <a:off x="1006700" y="2640400"/>
              <a:ext cx="2043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Post-Doc Amsterdam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  <p:sp>
        <p:nvSpPr>
          <p:cNvPr id="86" name="Google Shape;86;p17"/>
          <p:cNvSpPr txBox="1"/>
          <p:nvPr/>
        </p:nvSpPr>
        <p:spPr>
          <a:xfrm>
            <a:off x="397100" y="12688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Wattwil im Toggenburg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550350" y="12229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Studium ETH Zürich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06650" y="3118275"/>
            <a:ext cx="250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Nicolas Städler, Hobbies: Sport und Reisen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Schätzung der Regressions Koeffizienten mittels der “Methode Kleinster Quadrate” (</a:t>
            </a:r>
            <a:r>
              <a:rPr lang="en" sz="1800">
                <a:solidFill>
                  <a:srgbClr val="8499FF"/>
                </a:solidFill>
              </a:rPr>
              <a:t>Ordinary Least Squares, OLS</a:t>
            </a:r>
            <a:r>
              <a:rPr lang="en" sz="1800">
                <a:solidFill>
                  <a:schemeClr val="dk2"/>
                </a:solidFill>
              </a:rPr>
              <a:t>) </a:t>
            </a:r>
            <a:endParaRPr sz="1600"/>
          </a:p>
        </p:txBody>
      </p:sp>
      <p:pic>
        <p:nvPicPr>
          <p:cNvPr descr="\hat \beta=\text{arg}\min\limits_{\beta}\; \rm RSS(\beta)" id="349" name="Google Shape;349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100" y="25294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5436975" y="2322675"/>
            <a:ext cx="274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Optimierungsproblem: </a:t>
            </a:r>
            <a:r>
              <a:rPr lang="en" sz="1800">
                <a:solidFill>
                  <a:schemeClr val="dk2"/>
                </a:solidFill>
              </a:rPr>
              <a:t>“Finde das Argument des Minimums”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1" name="Google Shape;3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Methode Kleinster Quadrate</a:t>
            </a:r>
            <a:endParaRPr sz="273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6"/>
          <p:cNvGrpSpPr/>
          <p:nvPr/>
        </p:nvGrpSpPr>
        <p:grpSpPr>
          <a:xfrm>
            <a:off x="228566" y="977296"/>
            <a:ext cx="4715359" cy="4004024"/>
            <a:chOff x="76166" y="824896"/>
            <a:chExt cx="4715359" cy="4004024"/>
          </a:xfrm>
        </p:grpSpPr>
        <p:grpSp>
          <p:nvGrpSpPr>
            <p:cNvPr id="359" name="Google Shape;359;p36"/>
            <p:cNvGrpSpPr/>
            <p:nvPr/>
          </p:nvGrpSpPr>
          <p:grpSpPr>
            <a:xfrm>
              <a:off x="76166" y="824896"/>
              <a:ext cx="4647049" cy="4004024"/>
              <a:chOff x="1676400" y="820197"/>
              <a:chExt cx="5041824" cy="4249203"/>
            </a:xfrm>
          </p:grpSpPr>
          <p:sp>
            <p:nvSpPr>
              <p:cNvPr id="360" name="Google Shape;360;p36"/>
              <p:cNvSpPr txBox="1"/>
              <p:nvPr/>
            </p:nvSpPr>
            <p:spPr>
              <a:xfrm>
                <a:off x="1676400" y="820197"/>
                <a:ext cx="14484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</a:rPr>
                  <a:t>RSS(</a:t>
                </a: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r>
                  <a:rPr b="1" lang="en" sz="1800">
                    <a:solidFill>
                      <a:schemeClr val="dk1"/>
                    </a:solidFill>
                  </a:rPr>
                  <a:t>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61" name="Google Shape;361;p36"/>
              <p:cNvCxnSpPr/>
              <p:nvPr/>
            </p:nvCxnSpPr>
            <p:spPr>
              <a:xfrm rot="10800000">
                <a:off x="2305934" y="1222075"/>
                <a:ext cx="46800" cy="338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62" name="Google Shape;362;p36"/>
              <p:cNvCxnSpPr/>
              <p:nvPr/>
            </p:nvCxnSpPr>
            <p:spPr>
              <a:xfrm flipH="1" rot="10800000">
                <a:off x="2359224" y="4601575"/>
                <a:ext cx="4359000" cy="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63" name="Google Shape;363;p36"/>
              <p:cNvSpPr txBox="1"/>
              <p:nvPr/>
            </p:nvSpPr>
            <p:spPr>
              <a:xfrm>
                <a:off x="6323550" y="4595700"/>
                <a:ext cx="346500" cy="4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endParaRPr/>
              </a:p>
            </p:txBody>
          </p:sp>
        </p:grpSp>
        <p:grpSp>
          <p:nvGrpSpPr>
            <p:cNvPr id="364" name="Google Shape;364;p36"/>
            <p:cNvGrpSpPr/>
            <p:nvPr/>
          </p:nvGrpSpPr>
          <p:grpSpPr>
            <a:xfrm>
              <a:off x="854550" y="1826850"/>
              <a:ext cx="3936975" cy="2633775"/>
              <a:chOff x="2759550" y="1826850"/>
              <a:chExt cx="3936975" cy="2633775"/>
            </a:xfrm>
          </p:grpSpPr>
          <p:sp>
            <p:nvSpPr>
              <p:cNvPr id="365" name="Google Shape;365;p36"/>
              <p:cNvSpPr/>
              <p:nvPr/>
            </p:nvSpPr>
            <p:spPr>
              <a:xfrm>
                <a:off x="2759550" y="1826850"/>
                <a:ext cx="3622596" cy="2329836"/>
              </a:xfrm>
              <a:custGeom>
                <a:rect b="b" l="l" r="r" t="t"/>
                <a:pathLst>
                  <a:path extrusionOk="0" h="39357" w="118202">
                    <a:moveTo>
                      <a:pt x="0" y="3709"/>
                    </a:moveTo>
                    <a:cubicBezTo>
                      <a:pt x="7089" y="9644"/>
                      <a:pt x="22833" y="39936"/>
                      <a:pt x="42533" y="39318"/>
                    </a:cubicBezTo>
                    <a:cubicBezTo>
                      <a:pt x="62233" y="38700"/>
                      <a:pt x="105591" y="6553"/>
                      <a:pt x="118202" y="0"/>
                    </a:cubicBezTo>
                  </a:path>
                </a:pathLst>
              </a:custGeom>
              <a:noFill/>
              <a:ln cap="flat" cmpd="sng" w="28575">
                <a:solidFill>
                  <a:srgbClr val="3365F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6" name="Google Shape;366;p36"/>
              <p:cNvSpPr txBox="1"/>
              <p:nvPr/>
            </p:nvSpPr>
            <p:spPr>
              <a:xfrm>
                <a:off x="4715925" y="3691125"/>
                <a:ext cx="19806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solidFill>
                      <a:srgbClr val="FF0000"/>
                    </a:solidFill>
                  </a:rPr>
                  <a:t>Ableitung gleich Null setzen!</a:t>
                </a:r>
                <a:endParaRPr sz="19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67" name="Google Shape;367;p36"/>
              <p:cNvCxnSpPr/>
              <p:nvPr/>
            </p:nvCxnSpPr>
            <p:spPr>
              <a:xfrm>
                <a:off x="3493359" y="4158477"/>
                <a:ext cx="1175100" cy="1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8" name="Google Shape;368;p36"/>
              <p:cNvSpPr/>
              <p:nvPr/>
            </p:nvSpPr>
            <p:spPr>
              <a:xfrm>
                <a:off x="3907875" y="387532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5098350" y="2849150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3368325" y="321227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1" name="Google Shape;371;p36"/>
              <p:cNvCxnSpPr/>
              <p:nvPr/>
            </p:nvCxnSpPr>
            <p:spPr>
              <a:xfrm flipH="1">
                <a:off x="5055200" y="3130125"/>
                <a:ext cx="113400" cy="14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2" name="Google Shape;372;p36"/>
              <p:cNvCxnSpPr/>
              <p:nvPr/>
            </p:nvCxnSpPr>
            <p:spPr>
              <a:xfrm>
                <a:off x="3447800" y="3493250"/>
                <a:ext cx="933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pic>
        <p:nvPicPr>
          <p:cNvPr descr="\frac{\partial }{\partial \beta}\rm RSS(\beta)=0" id="373" name="Google Shape;373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359" y="1044803"/>
            <a:ext cx="2287800" cy="6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5489350" y="1839800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⇔</a:t>
            </a:r>
            <a:endParaRPr sz="3200"/>
          </a:p>
        </p:txBody>
      </p:sp>
      <p:pic>
        <p:nvPicPr>
          <p:cNvPr descr="\bf X^Ty=X^TX\beta" id="375" name="Google Shape;375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099" y="1932188"/>
            <a:ext cx="2450676" cy="45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 =\bf (X^T X)^{-1}X^Ty" id="376" name="Google Shape;376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938" y="2785875"/>
            <a:ext cx="3493326" cy="5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5823975" y="3476425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</a:t>
            </a:r>
            <a:endParaRPr sz="1800"/>
          </a:p>
        </p:txBody>
      </p:sp>
      <p:sp>
        <p:nvSpPr>
          <p:cNvPr id="378" name="Google Shape;378;p36"/>
          <p:cNvSpPr txBox="1"/>
          <p:nvPr/>
        </p:nvSpPr>
        <p:spPr>
          <a:xfrm>
            <a:off x="5644275" y="4474050"/>
            <a:ext cx="33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#</a:t>
            </a:r>
            <a:r>
              <a:rPr lang="en" sz="1000">
                <a:solidFill>
                  <a:schemeClr val="dk2"/>
                </a:solidFill>
              </a:rPr>
              <a:t> Notiz: viele statistischen Verfahren haben keine geschlossene Lösung und müssen “numerisch” approximiert werden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79" name="Google Shape;3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3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Wie finden wir das Minimum einer Funktion?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799175"/>
            <a:ext cx="3891445" cy="41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/>
        </p:nvSpPr>
        <p:spPr>
          <a:xfrm>
            <a:off x="4667325" y="1063200"/>
            <a:ext cx="38916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Geschätzten Koeffizienten (mittels “kleinster Quadrate”)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Weitere statistische </a:t>
            </a:r>
            <a:r>
              <a:rPr lang="en" sz="1800">
                <a:solidFill>
                  <a:schemeClr val="dk2"/>
                </a:solidFill>
              </a:rPr>
              <a:t>Kenngrößen</a:t>
            </a:r>
            <a:r>
              <a:rPr lang="en" sz="1800">
                <a:solidFill>
                  <a:schemeClr val="dk2"/>
                </a:solidFill>
              </a:rPr>
              <a:t>, z.B. p-Werte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R-squared: wie gut passt das Modell zu den Daten?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1209025" y="3118200"/>
            <a:ext cx="460500" cy="87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8" name="Google Shape;388;p37"/>
          <p:cNvSpPr/>
          <p:nvPr/>
        </p:nvSpPr>
        <p:spPr>
          <a:xfrm rot="5400000">
            <a:off x="1172000" y="4010100"/>
            <a:ext cx="195000" cy="1346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9" name="Google Shape;38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Lineare Regression in R - Diabetes Beispiel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Überanpassung, Generalisierungsfehler und Bias-Varianz Dilemma</a:t>
            </a:r>
            <a:endParaRPr/>
          </a:p>
        </p:txBody>
      </p:sp>
      <p:sp>
        <p:nvSpPr>
          <p:cNvPr id="396" name="Google Shape;39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/>
        </p:nvSpPr>
        <p:spPr>
          <a:xfrm>
            <a:off x="603925" y="2834725"/>
            <a:ext cx="7308300" cy="21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Singularität der Designmatrix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Überanpassung an die Daten (sogn “Overfitting”)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Grosser Generalisierungsfehler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9"/>
          <p:cNvSpPr txBox="1"/>
          <p:nvPr/>
        </p:nvSpPr>
        <p:spPr>
          <a:xfrm>
            <a:off x="568825" y="1154250"/>
            <a:ext cx="73785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Anzahl der Kovariablen ist gross im Vergleich zur Beobachtungen (p&gt;&gt;n)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 mit allen p Kovariablen, d.h. Y=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+</a:t>
            </a:r>
            <a:r>
              <a:rPr lang="en" sz="1800">
                <a:solidFill>
                  <a:schemeClr val="dk2"/>
                </a:solidFill>
              </a:rPr>
              <a:t>X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+...+X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Wieso ist dies keine gute Idee?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3" name="Google Shape;40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3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Daten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/>
        </p:nvSpPr>
        <p:spPr>
          <a:xfrm>
            <a:off x="4993650" y="340525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"/>
          <p:cNvSpPr txBox="1"/>
          <p:nvPr/>
        </p:nvSpPr>
        <p:spPr>
          <a:xfrm>
            <a:off x="4755600" y="1492350"/>
            <a:ext cx="4388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 Gleichungen mit p Unbekannten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Lösbar wenn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invertierbar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Wichtig: p&gt;n impliziert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singulär (d.h. nicht invertierbar)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40"/>
          <p:cNvGrpSpPr/>
          <p:nvPr/>
        </p:nvGrpSpPr>
        <p:grpSpPr>
          <a:xfrm>
            <a:off x="770024" y="1227350"/>
            <a:ext cx="3608714" cy="2318330"/>
            <a:chOff x="770024" y="1227350"/>
            <a:chExt cx="3608714" cy="2318330"/>
          </a:xfrm>
        </p:grpSpPr>
        <p:pic>
          <p:nvPicPr>
            <p:cNvPr descr="\frac{\partial }{\partial \beta}\rm RSS(\beta)=0" id="413" name="Google Shape;413;p40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0024" y="1227350"/>
              <a:ext cx="2496284" cy="67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f X^Ty=X^TX\beta" id="414" name="Google Shape;414;p40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6737" y="2121450"/>
              <a:ext cx="2450676" cy="45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 \beta =\bf (X^T X)^{-1}X^Ty" id="415" name="Google Shape;415;p40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5413" y="2978025"/>
              <a:ext cx="3493326" cy="567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40"/>
            <p:cNvSpPr txBox="1"/>
            <p:nvPr/>
          </p:nvSpPr>
          <p:spPr>
            <a:xfrm>
              <a:off x="770025" y="2008038"/>
              <a:ext cx="499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/>
                <a:t>⇔</a:t>
              </a:r>
              <a:endParaRPr sz="3200"/>
            </a:p>
          </p:txBody>
        </p:sp>
      </p:grpSp>
      <p:sp>
        <p:nvSpPr>
          <p:cNvPr id="417" name="Google Shape;41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4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Problem 1: Singularität der Designmatrix</a:t>
            </a:r>
            <a:endParaRPr/>
          </a:p>
        </p:txBody>
      </p:sp>
      <p:sp>
        <p:nvSpPr>
          <p:cNvPr id="419" name="Google Shape;419;p40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Lek1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Problem 2: Überanpassung an die Daten </a:t>
            </a:r>
            <a:endParaRPr sz="2730"/>
          </a:p>
        </p:txBody>
      </p:sp>
      <p:sp>
        <p:nvSpPr>
          <p:cNvPr id="425" name="Google Shape;42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Zu viele erklärende Variablen führen zu einer Überanpassung an die Daten, s.g. “Overfitting”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Überanpassung bedeutet: das Modell beschreibt nicht nur das echte Signal, sondern auch den zufälligen 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Illustrieren dies mit Hilfe künstlich generierten Daten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432" name="Google Shape;432;p42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n=10: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p=15: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hängt nur von der ersten Kovariaten ab: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50" y="1152475"/>
            <a:ext cx="3999900" cy="329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i,X_{i1},\ldots,X_{ip})" id="435" name="Google Shape;435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42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437" name="Google Shape;437;p42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42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2"/>
                  </a:solidFill>
                </a:rPr>
                <a:t>i.i.d N(0,1)</a:t>
              </a:r>
              <a:endParaRPr sz="1900">
                <a:solidFill>
                  <a:schemeClr val="dk2"/>
                </a:solidFill>
              </a:endParaRPr>
            </a:p>
          </p:txBody>
        </p:sp>
      </p:grpSp>
      <p:pic>
        <p:nvPicPr>
          <p:cNvPr descr="Y_i=\beta_1X_{i1}+\epsilon_i,\\\beta_1=2, \;\epsilon_i\sim N(0,0.5^2)" id="439" name="Google Shape;439;p4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i=1..n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0" y="981663"/>
            <a:ext cx="4140974" cy="28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 txBox="1"/>
          <p:nvPr/>
        </p:nvSpPr>
        <p:spPr>
          <a:xfrm>
            <a:off x="604350" y="3795500"/>
            <a:ext cx="80619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Das Modell passt gut: R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=0.88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Regressionskoeffizient ist nahe beim wahren Wert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Was passiert wenn wir “noise” Kovariablen hinzufügen, d.h. p=4, 8, 15?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447" name="Google Shape;447;p43"/>
          <p:cNvGrpSpPr/>
          <p:nvPr/>
        </p:nvGrpSpPr>
        <p:grpSpPr>
          <a:xfrm>
            <a:off x="5185875" y="462350"/>
            <a:ext cx="3105075" cy="3606275"/>
            <a:chOff x="5185875" y="462350"/>
            <a:chExt cx="3105075" cy="3606275"/>
          </a:xfrm>
        </p:grpSpPr>
        <p:pic>
          <p:nvPicPr>
            <p:cNvPr id="448" name="Google Shape;44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5875" y="462350"/>
              <a:ext cx="3105075" cy="360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43"/>
            <p:cNvSpPr/>
            <p:nvPr/>
          </p:nvSpPr>
          <p:spPr>
            <a:xfrm>
              <a:off x="5438775" y="3649775"/>
              <a:ext cx="1273200" cy="158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5651625" y="2885275"/>
              <a:ext cx="2311500" cy="158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Univariates Modell “Orakel”</a:t>
            </a:r>
            <a:endParaRPr sz="2730"/>
          </a:p>
        </p:txBody>
      </p:sp>
      <p:sp>
        <p:nvSpPr>
          <p:cNvPr id="452" name="Google Shape;45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Überanpassung an die Daten</a:t>
            </a:r>
            <a:endParaRPr sz="2730"/>
          </a:p>
        </p:txBody>
      </p:sp>
      <p:pic>
        <p:nvPicPr>
          <p:cNvPr id="458" name="Google Shape;4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0" y="1042775"/>
            <a:ext cx="54405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 txBox="1"/>
          <p:nvPr/>
        </p:nvSpPr>
        <p:spPr>
          <a:xfrm>
            <a:off x="5796250" y="2370750"/>
            <a:ext cx="3173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(rotes Kreuz) bewegen sich weg vom wahren Signal (blaue Linie)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nähern sich den Datenpunkten an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Modellierung von “Noise”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 “overfits” die Daten</a:t>
            </a:r>
            <a:endParaRPr sz="1500"/>
          </a:p>
        </p:txBody>
      </p:sp>
      <p:grpSp>
        <p:nvGrpSpPr>
          <p:cNvPr id="460" name="Google Shape;460;p44"/>
          <p:cNvGrpSpPr/>
          <p:nvPr/>
        </p:nvGrpSpPr>
        <p:grpSpPr>
          <a:xfrm>
            <a:off x="5987375" y="401369"/>
            <a:ext cx="1653407" cy="1863195"/>
            <a:chOff x="6383713" y="184788"/>
            <a:chExt cx="1834063" cy="1952625"/>
          </a:xfrm>
        </p:grpSpPr>
        <p:pic>
          <p:nvPicPr>
            <p:cNvPr id="461" name="Google Shape;46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3713" y="194313"/>
              <a:ext cx="962025" cy="19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22425" y="184788"/>
              <a:ext cx="895350" cy="195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533650" y="1152025"/>
            <a:ext cx="237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Biostatistiker in Roche Basel 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67600" y="3127400"/>
            <a:ext cx="2418300" cy="1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Health Technology Assessment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Predictive Modelling and Data Analytics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Bioinformatik &amp; Biomarker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662" y="1482024"/>
            <a:ext cx="2286175" cy="150841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25" y="1637400"/>
            <a:ext cx="1895225" cy="1729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8"/>
          <p:cNvGrpSpPr/>
          <p:nvPr/>
        </p:nvGrpSpPr>
        <p:grpSpPr>
          <a:xfrm>
            <a:off x="6375550" y="1405825"/>
            <a:ext cx="2096901" cy="2028035"/>
            <a:chOff x="6375550" y="1405825"/>
            <a:chExt cx="2096901" cy="2028035"/>
          </a:xfrm>
        </p:grpSpPr>
        <p:pic>
          <p:nvPicPr>
            <p:cNvPr id="100" name="Google Shape;10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5550" y="1485000"/>
              <a:ext cx="2096901" cy="1948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8"/>
            <p:cNvSpPr txBox="1"/>
            <p:nvPr/>
          </p:nvSpPr>
          <p:spPr>
            <a:xfrm>
              <a:off x="7070475" y="1405825"/>
              <a:ext cx="735900" cy="80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reference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coxnet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cforest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backward 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forward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</p:grpSp>
      <p:sp>
        <p:nvSpPr>
          <p:cNvPr id="102" name="Google Shape;102;p18"/>
          <p:cNvSpPr txBox="1"/>
          <p:nvPr/>
        </p:nvSpPr>
        <p:spPr>
          <a:xfrm>
            <a:off x="3968838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Erhebung klinischer Biomarker anhand “Omics” Technologien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375550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Analyse hochdimensionaler Biomarker Daten, zB prädiktive Modellierung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968850" y="1405825"/>
            <a:ext cx="4667700" cy="1961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867000" y="1101725"/>
            <a:ext cx="4049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Klinische Biomarker und personalisierte Medizin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Überschätzung der Koeffizienten</a:t>
            </a:r>
            <a:endParaRPr sz="2730"/>
          </a:p>
        </p:txBody>
      </p:sp>
      <p:sp>
        <p:nvSpPr>
          <p:cNvPr id="469" name="Google Shape;469;p45"/>
          <p:cNvSpPr txBox="1"/>
          <p:nvPr/>
        </p:nvSpPr>
        <p:spPr>
          <a:xfrm>
            <a:off x="5978300" y="1228175"/>
            <a:ext cx="28539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 gross: Überschätzung der Koeffizienten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Modelle bewegen sich weg von der Wahrheit (trotz gutem “Fit”)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21" y="1228175"/>
            <a:ext cx="5420578" cy="36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 mit p=15</a:t>
            </a:r>
            <a:endParaRPr sz="2730"/>
          </a:p>
        </p:txBody>
      </p:sp>
      <p:sp>
        <p:nvSpPr>
          <p:cNvPr id="477" name="Google Shape;477;p46"/>
          <p:cNvSpPr txBox="1"/>
          <p:nvPr/>
        </p:nvSpPr>
        <p:spPr>
          <a:xfrm>
            <a:off x="3908400" y="860050"/>
            <a:ext cx="504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Perfekter Fit: “no residual degrees of freedom”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Koeffizienten nicht definiert wegen “</a:t>
            </a:r>
            <a:r>
              <a:rPr lang="en" sz="1500">
                <a:solidFill>
                  <a:schemeClr val="dk2"/>
                </a:solidFill>
              </a:rPr>
              <a:t>singularities</a:t>
            </a:r>
            <a:r>
              <a:rPr lang="en" sz="1500">
                <a:solidFill>
                  <a:schemeClr val="dk2"/>
                </a:solidFill>
              </a:rPr>
              <a:t>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p&gt;N impliziert X</a:t>
            </a:r>
            <a:r>
              <a:rPr baseline="30000" lang="en" sz="1500">
                <a:solidFill>
                  <a:schemeClr val="dk2"/>
                </a:solidFill>
              </a:rPr>
              <a:t>T</a:t>
            </a:r>
            <a:r>
              <a:rPr lang="en" sz="1500">
                <a:solidFill>
                  <a:schemeClr val="dk2"/>
                </a:solidFill>
              </a:rPr>
              <a:t>X </a:t>
            </a:r>
            <a:r>
              <a:rPr b="1" lang="en" sz="1500">
                <a:solidFill>
                  <a:schemeClr val="dk2"/>
                </a:solidFill>
              </a:rPr>
              <a:t>singulär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78" name="Google Shape;4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00" y="860050"/>
            <a:ext cx="2270953" cy="40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674" y="2128703"/>
            <a:ext cx="2705775" cy="1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950" y="624850"/>
            <a:ext cx="3498000" cy="27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Was ist ein </a:t>
            </a:r>
            <a:r>
              <a:rPr lang="en" sz="2730" u="sng"/>
              <a:t>gutes</a:t>
            </a:r>
            <a:r>
              <a:rPr lang="en" sz="2730"/>
              <a:t> Modell? 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Der Generalisierungsfehler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  <p:sp>
        <p:nvSpPr>
          <p:cNvPr id="487" name="Google Shape;487;p47"/>
          <p:cNvSpPr txBox="1"/>
          <p:nvPr/>
        </p:nvSpPr>
        <p:spPr>
          <a:xfrm>
            <a:off x="311700" y="3263825"/>
            <a:ext cx="497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 der Praxis: Training- &amp;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Root-mean-squared-error misst die zu erwartende Abweichung der Vorhersage</a:t>
            </a:r>
            <a:endParaRPr/>
          </a:p>
        </p:txBody>
      </p:sp>
      <p:grpSp>
        <p:nvGrpSpPr>
          <p:cNvPr id="488" name="Google Shape;488;p47"/>
          <p:cNvGrpSpPr/>
          <p:nvPr/>
        </p:nvGrpSpPr>
        <p:grpSpPr>
          <a:xfrm>
            <a:off x="348725" y="1156975"/>
            <a:ext cx="4972500" cy="1590900"/>
            <a:chOff x="348725" y="1156975"/>
            <a:chExt cx="4972500" cy="1590900"/>
          </a:xfrm>
        </p:grpSpPr>
        <p:sp>
          <p:nvSpPr>
            <p:cNvPr id="489" name="Google Shape;489;p47"/>
            <p:cNvSpPr txBox="1"/>
            <p:nvPr/>
          </p:nvSpPr>
          <p:spPr>
            <a:xfrm>
              <a:off x="348725" y="1156975"/>
              <a:ext cx="4972500" cy="15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Ziel ist ein Modell mit guter Vorhersage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Neuer Input x</a:t>
              </a:r>
              <a:r>
                <a:rPr baseline="-25000" lang="en" sz="1800">
                  <a:solidFill>
                    <a:schemeClr val="dk2"/>
                  </a:solidFill>
                </a:rPr>
                <a:t>new</a:t>
              </a:r>
              <a:r>
                <a:rPr lang="en" sz="1800">
                  <a:solidFill>
                    <a:schemeClr val="dk2"/>
                  </a:solidFill>
                </a:rPr>
                <a:t>; Vorhersage 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Generalisierungsfehler: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pic>
          <p:nvPicPr>
            <p:cNvPr descr="\hat{y}=x_{\rm new}^T\hat\beta" id="490" name="Google Shape;490;p47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20700" y="1816275"/>
              <a:ext cx="1302600" cy="39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y_{\rm new}-\hat{y}" id="491" name="Google Shape;491;p47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82500" y="2273650"/>
              <a:ext cx="985426" cy="298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225" y="3391450"/>
            <a:ext cx="3537650" cy="110211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48"/>
          <p:cNvGrpSpPr/>
          <p:nvPr/>
        </p:nvGrpSpPr>
        <p:grpSpPr>
          <a:xfrm>
            <a:off x="900925" y="362725"/>
            <a:ext cx="7352775" cy="2960400"/>
            <a:chOff x="900925" y="362725"/>
            <a:chExt cx="7352775" cy="2960400"/>
          </a:xfrm>
        </p:grpSpPr>
        <p:sp>
          <p:nvSpPr>
            <p:cNvPr id="499" name="Google Shape;499;p48"/>
            <p:cNvSpPr/>
            <p:nvPr/>
          </p:nvSpPr>
          <p:spPr>
            <a:xfrm>
              <a:off x="900925" y="436525"/>
              <a:ext cx="7264800" cy="28866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8"/>
            <p:cNvSpPr txBox="1"/>
            <p:nvPr/>
          </p:nvSpPr>
          <p:spPr>
            <a:xfrm>
              <a:off x="948400" y="362725"/>
              <a:ext cx="7305300" cy="13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/>
                <a:t>Generalisierungsfehler</a:t>
              </a:r>
              <a:r>
                <a:rPr lang="en" sz="3100"/>
                <a:t> </a:t>
              </a:r>
              <a:endParaRPr sz="3100"/>
            </a:p>
            <a:p>
              <a:pPr indent="0" lvl="0" marL="1371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/>
                <a:t>= 𝛔</a:t>
              </a:r>
              <a:r>
                <a:rPr baseline="-25000" lang="en" sz="3100"/>
                <a:t>𝜺</a:t>
              </a:r>
              <a:r>
                <a:rPr baseline="30000" lang="en" sz="3100">
                  <a:solidFill>
                    <a:schemeClr val="dk1"/>
                  </a:solidFill>
                </a:rPr>
                <a:t>2</a:t>
              </a:r>
              <a:r>
                <a:rPr lang="en" sz="3100"/>
                <a:t>   +   Varianz   +   Bias</a:t>
              </a:r>
              <a:r>
                <a:rPr baseline="30000" lang="en" sz="3100"/>
                <a:t>2</a:t>
              </a:r>
              <a:endParaRPr baseline="30000" sz="3100"/>
            </a:p>
          </p:txBody>
        </p:sp>
      </p:grpSp>
      <p:grpSp>
        <p:nvGrpSpPr>
          <p:cNvPr id="501" name="Google Shape;501;p48"/>
          <p:cNvGrpSpPr/>
          <p:nvPr/>
        </p:nvGrpSpPr>
        <p:grpSpPr>
          <a:xfrm>
            <a:off x="2154375" y="1667975"/>
            <a:ext cx="5911200" cy="1615025"/>
            <a:chOff x="2154375" y="1667975"/>
            <a:chExt cx="5911200" cy="1615025"/>
          </a:xfrm>
        </p:grpSpPr>
        <p:sp>
          <p:nvSpPr>
            <p:cNvPr id="502" name="Google Shape;502;p48"/>
            <p:cNvSpPr/>
            <p:nvPr/>
          </p:nvSpPr>
          <p:spPr>
            <a:xfrm rot="-5400000">
              <a:off x="5683475" y="1319700"/>
              <a:ext cx="144300" cy="2760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rot="-5400000">
              <a:off x="2800925" y="2096025"/>
              <a:ext cx="144300" cy="431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8"/>
            <p:cNvSpPr txBox="1"/>
            <p:nvPr/>
          </p:nvSpPr>
          <p:spPr>
            <a:xfrm>
              <a:off x="2154375" y="2605900"/>
              <a:ext cx="1938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inhärente Fehler</a:t>
              </a:r>
              <a:endParaRPr sz="1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“Noise”</a:t>
              </a:r>
              <a:endParaRPr sz="1600"/>
            </a:p>
          </p:txBody>
        </p:sp>
        <p:sp>
          <p:nvSpPr>
            <p:cNvPr id="505" name="Google Shape;505;p48"/>
            <p:cNvSpPr txBox="1"/>
            <p:nvPr/>
          </p:nvSpPr>
          <p:spPr>
            <a:xfrm>
              <a:off x="4730525" y="2821300"/>
              <a:ext cx="2405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r</a:t>
              </a:r>
              <a:r>
                <a:rPr lang="en" sz="1600"/>
                <a:t>eduzierbarer Fehler</a:t>
              </a:r>
              <a:endParaRPr sz="1600"/>
            </a:p>
          </p:txBody>
        </p:sp>
        <p:sp>
          <p:nvSpPr>
            <p:cNvPr id="506" name="Google Shape;506;p48"/>
            <p:cNvSpPr txBox="1"/>
            <p:nvPr/>
          </p:nvSpPr>
          <p:spPr>
            <a:xfrm>
              <a:off x="6011475" y="1667975"/>
              <a:ext cx="2054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= systematische Verzerrung (zum wahren Wert)?</a:t>
              </a:r>
              <a:endParaRPr sz="1500"/>
            </a:p>
          </p:txBody>
        </p:sp>
        <p:sp>
          <p:nvSpPr>
            <p:cNvPr id="507" name="Google Shape;507;p48"/>
            <p:cNvSpPr txBox="1"/>
            <p:nvPr/>
          </p:nvSpPr>
          <p:spPr>
            <a:xfrm>
              <a:off x="4031075" y="1667975"/>
              <a:ext cx="1701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= wie “variable” (zerstreut) ist die Vorhersage?</a:t>
              </a:r>
              <a:endParaRPr sz="1500"/>
            </a:p>
          </p:txBody>
        </p:sp>
      </p:grpSp>
      <p:grpSp>
        <p:nvGrpSpPr>
          <p:cNvPr id="508" name="Google Shape;508;p48"/>
          <p:cNvGrpSpPr/>
          <p:nvPr/>
        </p:nvGrpSpPr>
        <p:grpSpPr>
          <a:xfrm>
            <a:off x="628350" y="3401550"/>
            <a:ext cx="7813200" cy="1708500"/>
            <a:chOff x="628350" y="3401550"/>
            <a:chExt cx="7813200" cy="1708500"/>
          </a:xfrm>
        </p:grpSpPr>
        <p:sp>
          <p:nvSpPr>
            <p:cNvPr id="509" name="Google Shape;509;p48"/>
            <p:cNvSpPr txBox="1"/>
            <p:nvPr/>
          </p:nvSpPr>
          <p:spPr>
            <a:xfrm>
              <a:off x="628350" y="3401550"/>
              <a:ext cx="7813200" cy="17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Ein </a:t>
              </a:r>
              <a:r>
                <a:rPr lang="en" sz="1800" u="sng">
                  <a:solidFill>
                    <a:schemeClr val="dk2"/>
                  </a:solidFill>
                </a:rPr>
                <a:t>gutes</a:t>
              </a:r>
              <a:r>
                <a:rPr lang="en" sz="1800">
                  <a:solidFill>
                    <a:schemeClr val="dk2"/>
                  </a:solidFill>
                </a:rPr>
                <a:t> Modell versucht</a:t>
              </a:r>
              <a:r>
                <a:rPr lang="en" sz="1800">
                  <a:solidFill>
                    <a:schemeClr val="dk2"/>
                  </a:solidFill>
                </a:rPr>
                <a:t> den Reduzierbaren Fehler zu minimieren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Unter gewissen Annahmen: Varianz </a:t>
              </a:r>
              <a:r>
                <a:rPr lang="en" sz="1800">
                  <a:solidFill>
                    <a:schemeClr val="dk2"/>
                  </a:solidFill>
                </a:rPr>
                <a:t> ≅ 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Bias-Varianz Dilemma: komplexe Modelle (viele Kovariablen) haben einen kleinen Bias, aber eine grosse Var</a:t>
              </a:r>
              <a:r>
                <a:rPr lang="en" sz="1800">
                  <a:solidFill>
                    <a:schemeClr val="dk2"/>
                  </a:solidFill>
                </a:rPr>
                <a:t>ianz</a:t>
              </a:r>
              <a:endParaRPr sz="1500"/>
            </a:p>
          </p:txBody>
        </p:sp>
        <p:pic>
          <p:nvPicPr>
            <p:cNvPr descr="\sigma^2_{\epsilon} \frac{p}{N}" id="510" name="Google Shape;510;p4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04262" y="3813200"/>
              <a:ext cx="557770" cy="40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1" name="Google Shape;5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/>
          <p:nvPr/>
        </p:nvSpPr>
        <p:spPr>
          <a:xfrm>
            <a:off x="311700" y="566725"/>
            <a:ext cx="4506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17" name="Google Shape;517;p49"/>
          <p:cNvSpPr txBox="1"/>
          <p:nvPr>
            <p:ph idx="4294967295" type="title"/>
          </p:nvPr>
        </p:nvSpPr>
        <p:spPr>
          <a:xfrm>
            <a:off x="167600" y="14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der Praxis…</a:t>
            </a:r>
            <a:endParaRPr sz="2730"/>
          </a:p>
        </p:txBody>
      </p:sp>
      <p:sp>
        <p:nvSpPr>
          <p:cNvPr id="518" name="Google Shape;518;p49"/>
          <p:cNvSpPr txBox="1"/>
          <p:nvPr/>
        </p:nvSpPr>
        <p:spPr>
          <a:xfrm>
            <a:off x="1535950" y="2511263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167600" y="1003850"/>
            <a:ext cx="5054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Training und Test 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Simulieren “Dummy”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 gut sind die Modelle p=1, 4, 8 und 15?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Beachte</a:t>
            </a:r>
            <a:r>
              <a:rPr lang="en" sz="1800">
                <a:solidFill>
                  <a:schemeClr val="dk2"/>
                </a:solidFill>
              </a:rPr>
              <a:t>: der inhärente Fehler ist σ=0.5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Für p=8 und 15: RMSE 6-8 mal grösser!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63" y="4010563"/>
            <a:ext cx="7591425" cy="103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49"/>
          <p:cNvGrpSpPr/>
          <p:nvPr/>
        </p:nvGrpSpPr>
        <p:grpSpPr>
          <a:xfrm>
            <a:off x="5570741" y="317949"/>
            <a:ext cx="2777402" cy="3599205"/>
            <a:chOff x="5200613" y="36726"/>
            <a:chExt cx="2981325" cy="3871361"/>
          </a:xfrm>
        </p:grpSpPr>
        <p:pic>
          <p:nvPicPr>
            <p:cNvPr id="522" name="Google Shape;52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0775" y="36726"/>
              <a:ext cx="2921025" cy="144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30775" y="1426600"/>
              <a:ext cx="2921025" cy="1233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00613" y="2660313"/>
              <a:ext cx="2981325" cy="1247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Take Home Punkte</a:t>
            </a:r>
            <a:endParaRPr sz="2730"/>
          </a:p>
        </p:txBody>
      </p:sp>
      <p:sp>
        <p:nvSpPr>
          <p:cNvPr id="531" name="Google Shape;531;p50"/>
          <p:cNvSpPr txBox="1"/>
          <p:nvPr>
            <p:ph idx="1" type="body"/>
          </p:nvPr>
        </p:nvSpPr>
        <p:spPr>
          <a:xfrm>
            <a:off x="311700" y="988875"/>
            <a:ext cx="85206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Schwierigkeiten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Kleinste-Quadrate-Schätzer ist Singulär für p&gt;n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Überanpassung an die Daten “Overfitting”; R</a:t>
            </a:r>
            <a:r>
              <a:rPr baseline="30000" lang="en" sz="1829"/>
              <a:t>2</a:t>
            </a:r>
            <a:r>
              <a:rPr lang="en" sz="1829"/>
              <a:t> ist keine nützliche </a:t>
            </a:r>
            <a:r>
              <a:rPr lang="en" sz="1829"/>
              <a:t>Größe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Überschätzung der Regressionskoeffizienten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Konzepte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10:1 Faustregel: zur Vermeidung von Overfitting sollte p &lt; n/10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Generalisierungsfehler: Training, Testdaten, RMSE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Gutes Modell = kleiner Generalisierungsfehler!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Bias-Varianz Dilemma </a:t>
            </a:r>
            <a:endParaRPr sz="1829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9"/>
              <a:t>Jetzt: Methoden die gut funktionieren mit hochdimensionalen Daten!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sp>
        <p:nvSpPr>
          <p:cNvPr id="532" name="Google Shape;53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Regression und Modellselektion</a:t>
            </a:r>
            <a:endParaRPr/>
          </a:p>
        </p:txBody>
      </p:sp>
      <p:sp>
        <p:nvSpPr>
          <p:cNvPr id="538" name="Google Shape;53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"/>
          <p:cNvSpPr txBox="1"/>
          <p:nvPr/>
        </p:nvSpPr>
        <p:spPr>
          <a:xfrm>
            <a:off x="388350" y="218000"/>
            <a:ext cx="7534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44" name="Google Shape;544;p52"/>
          <p:cNvSpPr txBox="1"/>
          <p:nvPr/>
        </p:nvSpPr>
        <p:spPr>
          <a:xfrm>
            <a:off x="455200" y="1344875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Kleinste Quadrate Verfahren als Optimierungsproblem</a:t>
            </a:r>
            <a:endParaRPr sz="1829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5" name="Google Shape;545;p52"/>
          <p:cNvSpPr txBox="1"/>
          <p:nvPr/>
        </p:nvSpPr>
        <p:spPr>
          <a:xfrm>
            <a:off x="455188" y="2780350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Overfitting führt zu Überschätzung der Koeffizienten</a:t>
            </a:r>
            <a:endParaRPr sz="1829">
              <a:solidFill>
                <a:schemeClr val="dk2"/>
              </a:solidFill>
            </a:endParaRPr>
          </a:p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Methoden mit gewisse </a:t>
            </a:r>
            <a:r>
              <a:rPr lang="en" sz="1829">
                <a:solidFill>
                  <a:schemeClr val="dk2"/>
                </a:solidFill>
              </a:rPr>
              <a:t>Nebenbedingungen (NB) an 𝛃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hat \beta=\text{arg}\!\!\!\!\min\limits_{\rm NB \;für\;\beta}\!\!\rm RSS(\beta)" id="546" name="Google Shape;546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26" y="3506223"/>
            <a:ext cx="4631626" cy="112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547" name="Google Shape;547;p5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125" y="171225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549" name="Google Shape;549;p5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Regularisierte Lineare Regression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Kleinste Quadrate unter Nebenbedingungen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Subset-Regression</a:t>
            </a:r>
            <a:endParaRPr sz="2730"/>
          </a:p>
        </p:txBody>
      </p:sp>
      <p:sp>
        <p:nvSpPr>
          <p:cNvPr id="555" name="Google Shape;555;p53"/>
          <p:cNvSpPr txBox="1"/>
          <p:nvPr>
            <p:ph idx="1" type="body"/>
          </p:nvPr>
        </p:nvSpPr>
        <p:spPr>
          <a:xfrm>
            <a:off x="311700" y="988875"/>
            <a:ext cx="8520600" cy="3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Minimiere Kleinste-Quadrate unter NB: nur Koeffizienten in S sind relevant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OLS Schätzer basierend auf Subgruppe “S” von Kovariablen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Betrachte Sequenz </a:t>
            </a:r>
            <a:r>
              <a:rPr lang="en" sz="2143"/>
              <a:t>S</a:t>
            </a:r>
            <a:r>
              <a:rPr baseline="-25000" lang="en" sz="2143"/>
              <a:t>1</a:t>
            </a:r>
            <a:r>
              <a:rPr lang="en" sz="2143"/>
              <a:t>, S</a:t>
            </a:r>
            <a:r>
              <a:rPr baseline="-25000" lang="en" sz="2143"/>
              <a:t>2</a:t>
            </a:r>
            <a:r>
              <a:rPr lang="en" sz="2143"/>
              <a:t>,…, S</a:t>
            </a:r>
            <a:r>
              <a:rPr baseline="-25000" lang="en" sz="2143"/>
              <a:t>M</a:t>
            </a:r>
            <a:r>
              <a:rPr lang="en" sz="2143"/>
              <a:t> </a:t>
            </a:r>
            <a:endParaRPr sz="2143"/>
          </a:p>
        </p:txBody>
      </p:sp>
      <p:sp>
        <p:nvSpPr>
          <p:cNvPr id="556" name="Google Shape;55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7" name="Google Shape;5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75" y="1405050"/>
            <a:ext cx="4245125" cy="12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875" y="2953125"/>
            <a:ext cx="4175700" cy="12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Best Subset- und Schrittweise Regression</a:t>
            </a:r>
            <a:endParaRPr sz="2730"/>
          </a:p>
        </p:txBody>
      </p:sp>
      <p:sp>
        <p:nvSpPr>
          <p:cNvPr id="564" name="Google Shape;564;p5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gibt verschieden Verfahren zur Generierung von Subgruppen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Vorwärtsselektion</a:t>
            </a:r>
            <a:r>
              <a:rPr lang="en"/>
              <a:t>: starte mit “leerem Modell”, füge wichtige Variablen schrittweise hinzu (F-Statistik)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Rückwärtsselektion</a:t>
            </a:r>
            <a:r>
              <a:rPr lang="en"/>
              <a:t>: starte mit “vollem Modell”, eliminiere schrittweise weniger wichtige Variablen (F-statistik) 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Alle Subset-Selektion</a:t>
            </a:r>
            <a:r>
              <a:rPr lang="en"/>
              <a:t> 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Sequenz von Subgruppen  S</a:t>
            </a:r>
            <a:r>
              <a:rPr baseline="-25000" lang="en"/>
              <a:t>1</a:t>
            </a:r>
            <a:r>
              <a:rPr lang="en"/>
              <a:t>, S</a:t>
            </a:r>
            <a:r>
              <a:rPr baseline="-25000" lang="en"/>
              <a:t>2</a:t>
            </a:r>
            <a:r>
              <a:rPr lang="en"/>
              <a:t>,…, S</a:t>
            </a:r>
            <a:r>
              <a:rPr baseline="-25000" lang="en"/>
              <a:t>M</a:t>
            </a:r>
            <a:r>
              <a:rPr lang="en"/>
              <a:t>                            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Wähle die “beste” Subgruppe (bestes Modell)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Statistik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Unversity of California, Berkely</a:t>
            </a:r>
            <a:endParaRPr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High-dimensional statistics focuses on data sets in which the number of features is of comparable size, or larger than the number of observations.  Data sets of this type present a variety of new challenges, since classical theory and methodology can break down in surprising and unexpected ways</a:t>
            </a:r>
            <a:endParaRPr i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Modellselektion: Wähle das “Beste” Modell?</a:t>
            </a:r>
            <a:endParaRPr sz="2730"/>
          </a:p>
        </p:txBody>
      </p:sp>
      <p:sp>
        <p:nvSpPr>
          <p:cNvPr id="571" name="Google Shape;571;p55"/>
          <p:cNvSpPr txBox="1"/>
          <p:nvPr>
            <p:ph idx="1" type="body"/>
          </p:nvPr>
        </p:nvSpPr>
        <p:spPr>
          <a:xfrm>
            <a:off x="311700" y="3458700"/>
            <a:ext cx="8580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Schätzung der Koeffizienten für verschiedene S</a:t>
            </a:r>
            <a:r>
              <a:rPr baseline="-25000" lang="en"/>
              <a:t>1</a:t>
            </a:r>
            <a:r>
              <a:rPr lang="en"/>
              <a:t>,...,S</a:t>
            </a:r>
            <a:r>
              <a:rPr baseline="-25000" lang="en"/>
              <a:t>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Modellselektion: wähle das beste Modell S</a:t>
            </a:r>
            <a:r>
              <a:rPr baseline="-25000" lang="en"/>
              <a:t>opt</a:t>
            </a:r>
            <a:endParaRPr baseline="-25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Generalisierungsfehler von S</a:t>
            </a:r>
            <a:r>
              <a:rPr baseline="-25000" lang="en"/>
              <a:t>opt</a:t>
            </a:r>
            <a:endParaRPr baseline="-25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  <p:sp>
        <p:nvSpPr>
          <p:cNvPr id="572" name="Google Shape;57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3" name="Google Shape;573;p55"/>
          <p:cNvGrpSpPr/>
          <p:nvPr/>
        </p:nvGrpSpPr>
        <p:grpSpPr>
          <a:xfrm>
            <a:off x="1081985" y="757650"/>
            <a:ext cx="6125165" cy="1519075"/>
            <a:chOff x="1081985" y="757650"/>
            <a:chExt cx="6125165" cy="1519075"/>
          </a:xfrm>
        </p:grpSpPr>
        <p:grpSp>
          <p:nvGrpSpPr>
            <p:cNvPr id="574" name="Google Shape;574;p55"/>
            <p:cNvGrpSpPr/>
            <p:nvPr/>
          </p:nvGrpSpPr>
          <p:grpSpPr>
            <a:xfrm>
              <a:off x="1081985" y="1329625"/>
              <a:ext cx="4758231" cy="947100"/>
              <a:chOff x="1158225" y="3463225"/>
              <a:chExt cx="4862284" cy="947100"/>
            </a:xfrm>
          </p:grpSpPr>
          <p:sp>
            <p:nvSpPr>
              <p:cNvPr id="575" name="Google Shape;575;p55"/>
              <p:cNvSpPr/>
              <p:nvPr/>
            </p:nvSpPr>
            <p:spPr>
              <a:xfrm>
                <a:off x="2692984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Validation:</a:t>
                </a:r>
                <a:endParaRPr b="1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Modellselektion</a:t>
                </a:r>
                <a:endParaRPr b="1"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4229209" y="3463225"/>
                <a:ext cx="17913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Testing:</a:t>
                </a:r>
                <a:endParaRPr b="1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Generalisierungs-fehler</a:t>
                </a:r>
                <a:endParaRPr b="1"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1158225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Training: </a:t>
                </a:r>
                <a:endParaRPr b="1"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Schätzung der Koeffizienten</a:t>
                </a:r>
                <a:endParaRPr b="1"/>
              </a:p>
            </p:txBody>
          </p:sp>
        </p:grpSp>
        <p:sp>
          <p:nvSpPr>
            <p:cNvPr id="578" name="Google Shape;578;p55"/>
            <p:cNvSpPr/>
            <p:nvPr/>
          </p:nvSpPr>
          <p:spPr>
            <a:xfrm rot="5400000">
              <a:off x="3370350" y="-1109950"/>
              <a:ext cx="144300" cy="4682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5"/>
            <p:cNvSpPr txBox="1"/>
            <p:nvPr/>
          </p:nvSpPr>
          <p:spPr>
            <a:xfrm>
              <a:off x="3033000" y="757650"/>
              <a:ext cx="819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Daten</a:t>
              </a:r>
              <a:endParaRPr sz="1800"/>
            </a:p>
          </p:txBody>
        </p:sp>
        <p:sp>
          <p:nvSpPr>
            <p:cNvPr id="580" name="Google Shape;580;p55"/>
            <p:cNvSpPr txBox="1"/>
            <p:nvPr/>
          </p:nvSpPr>
          <p:spPr>
            <a:xfrm>
              <a:off x="6075850" y="1603075"/>
              <a:ext cx="113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Idealfall</a:t>
              </a:r>
              <a:endParaRPr sz="1800"/>
            </a:p>
          </p:txBody>
        </p:sp>
      </p:grpSp>
      <p:grpSp>
        <p:nvGrpSpPr>
          <p:cNvPr id="581" name="Google Shape;581;p55"/>
          <p:cNvGrpSpPr/>
          <p:nvPr/>
        </p:nvGrpSpPr>
        <p:grpSpPr>
          <a:xfrm>
            <a:off x="1101000" y="2387000"/>
            <a:ext cx="5864350" cy="947100"/>
            <a:chOff x="1101000" y="2387000"/>
            <a:chExt cx="5864350" cy="947100"/>
          </a:xfrm>
        </p:grpSpPr>
        <p:grpSp>
          <p:nvGrpSpPr>
            <p:cNvPr id="582" name="Google Shape;582;p55"/>
            <p:cNvGrpSpPr/>
            <p:nvPr/>
          </p:nvGrpSpPr>
          <p:grpSpPr>
            <a:xfrm>
              <a:off x="1101000" y="2387000"/>
              <a:ext cx="4758149" cy="947100"/>
              <a:chOff x="794519" y="3463225"/>
              <a:chExt cx="4620908" cy="947100"/>
            </a:xfrm>
          </p:grpSpPr>
          <p:sp>
            <p:nvSpPr>
              <p:cNvPr id="583" name="Google Shape;583;p55"/>
              <p:cNvSpPr/>
              <p:nvPr/>
            </p:nvSpPr>
            <p:spPr>
              <a:xfrm>
                <a:off x="3664627" y="3463225"/>
                <a:ext cx="17508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 </a:t>
                </a:r>
                <a:endParaRPr b="1"/>
              </a:p>
            </p:txBody>
          </p:sp>
          <p:sp>
            <p:nvSpPr>
              <p:cNvPr id="584" name="Google Shape;584;p55"/>
              <p:cNvSpPr/>
              <p:nvPr/>
            </p:nvSpPr>
            <p:spPr>
              <a:xfrm>
                <a:off x="794519" y="3463225"/>
                <a:ext cx="28701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Training/Validation</a:t>
                </a:r>
                <a:endParaRPr b="1"/>
              </a:p>
            </p:txBody>
          </p:sp>
        </p:grpSp>
        <p:sp>
          <p:nvSpPr>
            <p:cNvPr id="585" name="Google Shape;585;p55"/>
            <p:cNvSpPr txBox="1"/>
            <p:nvPr/>
          </p:nvSpPr>
          <p:spPr>
            <a:xfrm>
              <a:off x="6075850" y="2606300"/>
              <a:ext cx="88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Praxis</a:t>
              </a:r>
              <a:endParaRPr sz="1800"/>
            </a:p>
          </p:txBody>
        </p:sp>
      </p:grpSp>
      <p:grpSp>
        <p:nvGrpSpPr>
          <p:cNvPr id="586" name="Google Shape;586;p55"/>
          <p:cNvGrpSpPr/>
          <p:nvPr/>
        </p:nvGrpSpPr>
        <p:grpSpPr>
          <a:xfrm>
            <a:off x="6501625" y="3514600"/>
            <a:ext cx="2831075" cy="1200225"/>
            <a:chOff x="6501625" y="3514600"/>
            <a:chExt cx="2831075" cy="1200225"/>
          </a:xfrm>
        </p:grpSpPr>
        <p:sp>
          <p:nvSpPr>
            <p:cNvPr id="587" name="Google Shape;587;p55"/>
            <p:cNvSpPr/>
            <p:nvPr/>
          </p:nvSpPr>
          <p:spPr>
            <a:xfrm rot="10800000">
              <a:off x="6501625" y="3611350"/>
              <a:ext cx="211800" cy="5760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588" name="Google Shape;588;p55"/>
            <p:cNvSpPr txBox="1"/>
            <p:nvPr/>
          </p:nvSpPr>
          <p:spPr>
            <a:xfrm>
              <a:off x="6778500" y="3514600"/>
              <a:ext cx="2113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0000FF"/>
                  </a:solidFill>
                </a:rPr>
                <a:t>Trainieren des Modells</a:t>
              </a:r>
              <a:endParaRPr sz="1900">
                <a:solidFill>
                  <a:srgbClr val="0000FF"/>
                </a:solidFill>
              </a:endParaRPr>
            </a:p>
          </p:txBody>
        </p:sp>
        <p:sp>
          <p:nvSpPr>
            <p:cNvPr id="589" name="Google Shape;589;p55"/>
            <p:cNvSpPr/>
            <p:nvPr/>
          </p:nvSpPr>
          <p:spPr>
            <a:xfrm rot="10800000">
              <a:off x="6501625" y="4304725"/>
              <a:ext cx="211800" cy="35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590" name="Google Shape;590;p55"/>
            <p:cNvSpPr txBox="1"/>
            <p:nvPr/>
          </p:nvSpPr>
          <p:spPr>
            <a:xfrm>
              <a:off x="6778500" y="4253125"/>
              <a:ext cx="255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Testen des Modells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</a:t>
            </a:r>
            <a:endParaRPr sz="2730"/>
          </a:p>
        </p:txBody>
      </p:sp>
      <p:sp>
        <p:nvSpPr>
          <p:cNvPr id="596" name="Google Shape;596;p56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Bestes Modell, kleinster Generalisierungsfehler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ist Teil des “Trainings”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LÖSUNG: Approximiere den Generalisierungsfehler mittels Trainingsdaten</a:t>
            </a:r>
            <a:endParaRPr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Kreuzvalidierung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Informationskriterium, z.B. AIC, BIC, Cp-Wert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Kreuzvalidierung</a:t>
            </a:r>
            <a:endParaRPr sz="2730"/>
          </a:p>
        </p:txBody>
      </p:sp>
      <p:sp>
        <p:nvSpPr>
          <p:cNvPr id="603" name="Google Shape;603;p5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Teile die Trainingsdaten in K Stücke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Wiederhole “Train/Test” K-mal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Kreuzvalidierungsfehler (CV) = Mittelwert aller Err</a:t>
            </a:r>
            <a:r>
              <a:rPr baseline="-25000" lang="en"/>
              <a:t>1</a:t>
            </a:r>
            <a:r>
              <a:rPr lang="en"/>
              <a:t>,…,Err</a:t>
            </a:r>
            <a:r>
              <a:rPr baseline="-25000" lang="en"/>
              <a:t>K</a:t>
            </a:r>
            <a:endParaRPr baseline="-2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05" name="Google Shape;605;p57"/>
          <p:cNvGraphicFramePr/>
          <p:nvPr/>
        </p:nvGraphicFramePr>
        <p:xfrm>
          <a:off x="991775" y="28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{94694122-9A16-4BAE-9A78-B47017ADFF3B}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pSp>
        <p:nvGrpSpPr>
          <p:cNvPr id="606" name="Google Shape;606;p57"/>
          <p:cNvGrpSpPr/>
          <p:nvPr/>
        </p:nvGrpSpPr>
        <p:grpSpPr>
          <a:xfrm>
            <a:off x="4235427" y="2884175"/>
            <a:ext cx="763200" cy="2077025"/>
            <a:chOff x="4235427" y="2426975"/>
            <a:chExt cx="763200" cy="2077025"/>
          </a:xfrm>
        </p:grpSpPr>
        <p:sp>
          <p:nvSpPr>
            <p:cNvPr id="607" name="Google Shape;607;p57"/>
            <p:cNvSpPr txBox="1"/>
            <p:nvPr/>
          </p:nvSpPr>
          <p:spPr>
            <a:xfrm>
              <a:off x="4273527" y="2426975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1</a:t>
              </a:r>
              <a:endParaRPr b="1" baseline="-25000" sz="1500"/>
            </a:p>
          </p:txBody>
        </p:sp>
        <p:sp>
          <p:nvSpPr>
            <p:cNvPr id="608" name="Google Shape;608;p57"/>
            <p:cNvSpPr txBox="1"/>
            <p:nvPr/>
          </p:nvSpPr>
          <p:spPr>
            <a:xfrm rot="5400000">
              <a:off x="4369508" y="3107300"/>
              <a:ext cx="40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…</a:t>
              </a:r>
              <a:endParaRPr b="1" sz="1800"/>
            </a:p>
          </p:txBody>
        </p:sp>
        <p:sp>
          <p:nvSpPr>
            <p:cNvPr id="609" name="Google Shape;609;p57"/>
            <p:cNvSpPr txBox="1"/>
            <p:nvPr/>
          </p:nvSpPr>
          <p:spPr>
            <a:xfrm>
              <a:off x="4235427" y="36904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2</a:t>
              </a:r>
              <a:endParaRPr b="1" baseline="-25000" sz="1500"/>
            </a:p>
          </p:txBody>
        </p:sp>
        <p:sp>
          <p:nvSpPr>
            <p:cNvPr id="610" name="Google Shape;610;p57"/>
            <p:cNvSpPr txBox="1"/>
            <p:nvPr/>
          </p:nvSpPr>
          <p:spPr>
            <a:xfrm>
              <a:off x="4241490" y="40885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K</a:t>
              </a:r>
              <a:endParaRPr b="1" baseline="-25000" sz="1500"/>
            </a:p>
          </p:txBody>
        </p:sp>
      </p:grpSp>
      <p:graphicFrame>
        <p:nvGraphicFramePr>
          <p:cNvPr id="611" name="Google Shape;611;p57"/>
          <p:cNvGraphicFramePr/>
          <p:nvPr/>
        </p:nvGraphicFramePr>
        <p:xfrm>
          <a:off x="991775" y="222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{94694122-9A16-4BAE-9A78-B47017ADFF3B}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"/>
          <p:cNvSpPr txBox="1"/>
          <p:nvPr/>
        </p:nvSpPr>
        <p:spPr>
          <a:xfrm>
            <a:off x="477600" y="565450"/>
            <a:ext cx="8337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Informationskriterium</a:t>
            </a:r>
            <a:endParaRPr sz="3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≈ Goodness-of-Fit + Modell Komplexität</a:t>
            </a:r>
            <a:endParaRPr/>
          </a:p>
        </p:txBody>
      </p:sp>
      <p:grpSp>
        <p:nvGrpSpPr>
          <p:cNvPr id="617" name="Google Shape;617;p58"/>
          <p:cNvGrpSpPr/>
          <p:nvPr/>
        </p:nvGrpSpPr>
        <p:grpSpPr>
          <a:xfrm>
            <a:off x="443975" y="2465825"/>
            <a:ext cx="6842637" cy="2283950"/>
            <a:chOff x="443975" y="2465825"/>
            <a:chExt cx="6842637" cy="2283950"/>
          </a:xfrm>
        </p:grpSpPr>
        <p:pic>
          <p:nvPicPr>
            <p:cNvPr descr="\rm Cp=\rm \frac{1}{n}RSS(\hat \beta)+2\frac{p}{n}\hat{\sigma}_{\epsilon}" id="618" name="Google Shape;618;p5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0638" y="2865950"/>
              <a:ext cx="5470776" cy="78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rm AIC=\rm -2\;LogLik +2p" id="619" name="Google Shape;619;p58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85462" y="4147650"/>
              <a:ext cx="5601150" cy="60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Google Shape;620;p58"/>
            <p:cNvSpPr txBox="1"/>
            <p:nvPr/>
          </p:nvSpPr>
          <p:spPr>
            <a:xfrm>
              <a:off x="443975" y="2465825"/>
              <a:ext cx="1750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Beispiele:</a:t>
              </a:r>
              <a:endParaRPr sz="1900"/>
            </a:p>
          </p:txBody>
        </p:sp>
      </p:grpSp>
      <p:sp>
        <p:nvSpPr>
          <p:cNvPr id="621" name="Google Shape;621;p58"/>
          <p:cNvSpPr/>
          <p:nvPr/>
        </p:nvSpPr>
        <p:spPr>
          <a:xfrm>
            <a:off x="443975" y="393725"/>
            <a:ext cx="8084100" cy="16083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</a:t>
            </a:r>
            <a:endParaRPr sz="2730"/>
          </a:p>
        </p:txBody>
      </p:sp>
      <p:sp>
        <p:nvSpPr>
          <p:cNvPr id="628" name="Google Shape;628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Kreuzvalidierung</a:t>
            </a:r>
            <a:endParaRPr sz="1800"/>
          </a:p>
        </p:txBody>
      </p:sp>
      <p:sp>
        <p:nvSpPr>
          <p:cNvPr id="629" name="Google Shape;629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Informationskriterium</a:t>
            </a:r>
            <a:endParaRPr sz="1800"/>
          </a:p>
        </p:txBody>
      </p:sp>
      <p:sp>
        <p:nvSpPr>
          <p:cNvPr id="630" name="Google Shape;63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1" name="Google Shape;6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450" y="1735925"/>
            <a:ext cx="4705149" cy="29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50" y="1735925"/>
            <a:ext cx="3641300" cy="25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 </a:t>
            </a:r>
            <a:endParaRPr sz="2730"/>
          </a:p>
        </p:txBody>
      </p:sp>
      <p:sp>
        <p:nvSpPr>
          <p:cNvPr id="638" name="Google Shape;638;p6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in R: regsubsets (leaps) und stepAIC (MASS)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Beispiel Vorwärtsselektion mittels AIC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39" name="Google Shape;6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51800"/>
            <a:ext cx="4181200" cy="24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108" y="1640688"/>
            <a:ext cx="4095691" cy="15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350" y="3320650"/>
            <a:ext cx="4181200" cy="15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60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Lek2</a:t>
            </a:r>
            <a:endParaRPr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1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649" name="Google Shape;649;p61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Lineare Regression und Methode der Kleinsten Quadrate</a:t>
            </a:r>
            <a:endParaRPr i="1">
              <a:solidFill>
                <a:srgbClr val="CCCCCC"/>
              </a:solidFill>
            </a:endParaRPr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Überanpassung, Generalisierungsfehler und Bias-Varianz Dilemma</a:t>
            </a:r>
            <a:endParaRPr i="1">
              <a:solidFill>
                <a:srgbClr val="CCCCCC"/>
              </a:solidFill>
            </a:endParaRPr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Subset Regression und Modellselektion</a:t>
            </a:r>
            <a:endParaRPr i="1">
              <a:solidFill>
                <a:srgbClr val="CCCCCC"/>
              </a:solidFill>
            </a:endParaRPr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Modellselektion, Regularisierung und </a:t>
            </a:r>
            <a:r>
              <a:rPr lang="en"/>
              <a:t>Ridge Regression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Schrumpfung und Hauptachsen, Effektive Freiheitsgrade, Bayessche Inferenz, Smoothing Splines</a:t>
            </a:r>
            <a:endParaRPr/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Lasso, Elasticnet und hochdimensionale P-Werte</a:t>
            </a:r>
            <a:endParaRPr i="1">
              <a:solidFill>
                <a:srgbClr val="CCCCCC"/>
              </a:solidFill>
            </a:endParaRPr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Klassifikation, Logistische Regression &amp; Elasticnet</a:t>
            </a:r>
            <a:endParaRPr i="1">
              <a:solidFill>
                <a:srgbClr val="CCCCCC"/>
              </a:solidFill>
            </a:endParaRPr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Maschinelles Lernen: Entscheidungsbäume, Random Forest und AdaBoost</a:t>
            </a:r>
            <a:endParaRPr i="1">
              <a:solidFill>
                <a:srgbClr val="CCCCCC"/>
              </a:solidFill>
            </a:endParaRPr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Vorhersage und Feature Selektion für Ereigniszeitanalyse</a:t>
            </a:r>
            <a:endParaRPr i="1">
              <a:solidFill>
                <a:srgbClr val="CCCCCC"/>
              </a:solidFill>
            </a:endParaRPr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Multiples Testen, Bonferroni und FDR Korrektur, Schrumpfung der Varianz</a:t>
            </a:r>
            <a:endParaRPr i="1">
              <a:solidFill>
                <a:srgbClr val="CCCCCC"/>
              </a:solidFill>
            </a:endParaRPr>
          </a:p>
        </p:txBody>
      </p:sp>
      <p:sp>
        <p:nvSpPr>
          <p:cNvPr id="650" name="Google Shape;650;p61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2"/>
          <p:cNvSpPr txBox="1"/>
          <p:nvPr/>
        </p:nvSpPr>
        <p:spPr>
          <a:xfrm>
            <a:off x="388350" y="218000"/>
            <a:ext cx="7534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656" name="Google Shape;656;p62"/>
          <p:cNvSpPr txBox="1"/>
          <p:nvPr/>
        </p:nvSpPr>
        <p:spPr>
          <a:xfrm>
            <a:off x="455200" y="1344875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Kleinste Quadrate Verfahren als Optimierungsproblem</a:t>
            </a:r>
            <a:endParaRPr sz="1829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7" name="Google Shape;657;p62"/>
          <p:cNvSpPr txBox="1"/>
          <p:nvPr/>
        </p:nvSpPr>
        <p:spPr>
          <a:xfrm>
            <a:off x="455188" y="2780350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Overfitting führt zu Überschätzung der Koeffizienten</a:t>
            </a:r>
            <a:endParaRPr sz="1829">
              <a:solidFill>
                <a:schemeClr val="dk2"/>
              </a:solidFill>
            </a:endParaRPr>
          </a:p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Methoden mit gewisse Nebenbedingungen (NB) an 𝛃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hat \beta=\text{arg}\!\!\!\!\min\limits_{\rm NB \;für\;\beta}\!\!\rm RSS(\beta)" id="658" name="Google Shape;658;p6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26" y="3506223"/>
            <a:ext cx="4631626" cy="112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659" name="Google Shape;659;p6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125" y="171225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661" name="Google Shape;661;p6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Regularisierte Lineare Regression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Kleinste Quadrate unter Nebenbedingungen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Modellselektion: Wähle das “Beste” Modell?</a:t>
            </a:r>
            <a:endParaRPr sz="2730"/>
          </a:p>
        </p:txBody>
      </p:sp>
      <p:sp>
        <p:nvSpPr>
          <p:cNvPr id="667" name="Google Shape;667;p63"/>
          <p:cNvSpPr txBox="1"/>
          <p:nvPr>
            <p:ph idx="1" type="body"/>
          </p:nvPr>
        </p:nvSpPr>
        <p:spPr>
          <a:xfrm>
            <a:off x="311700" y="3458700"/>
            <a:ext cx="8580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Schätzung der Koeffizienten für verschiedene S</a:t>
            </a:r>
            <a:r>
              <a:rPr baseline="-25000" lang="en"/>
              <a:t>1</a:t>
            </a:r>
            <a:r>
              <a:rPr lang="en"/>
              <a:t>,...,S</a:t>
            </a:r>
            <a:r>
              <a:rPr baseline="-25000" lang="en"/>
              <a:t>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Modellselektion: wähle das beste Modell S</a:t>
            </a:r>
            <a:r>
              <a:rPr baseline="-25000" lang="en"/>
              <a:t>opt</a:t>
            </a:r>
            <a:endParaRPr baseline="-25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Generalisierungsfehler von S</a:t>
            </a:r>
            <a:r>
              <a:rPr baseline="-25000" lang="en"/>
              <a:t>opt</a:t>
            </a:r>
            <a:endParaRPr baseline="-25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  <p:sp>
        <p:nvSpPr>
          <p:cNvPr id="668" name="Google Shape;66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9" name="Google Shape;669;p63"/>
          <p:cNvGrpSpPr/>
          <p:nvPr/>
        </p:nvGrpSpPr>
        <p:grpSpPr>
          <a:xfrm>
            <a:off x="1081985" y="757650"/>
            <a:ext cx="6125165" cy="1519075"/>
            <a:chOff x="1081985" y="757650"/>
            <a:chExt cx="6125165" cy="1519075"/>
          </a:xfrm>
        </p:grpSpPr>
        <p:grpSp>
          <p:nvGrpSpPr>
            <p:cNvPr id="670" name="Google Shape;670;p63"/>
            <p:cNvGrpSpPr/>
            <p:nvPr/>
          </p:nvGrpSpPr>
          <p:grpSpPr>
            <a:xfrm>
              <a:off x="1081985" y="1329625"/>
              <a:ext cx="4758231" cy="947100"/>
              <a:chOff x="1158225" y="3463225"/>
              <a:chExt cx="4862284" cy="947100"/>
            </a:xfrm>
          </p:grpSpPr>
          <p:sp>
            <p:nvSpPr>
              <p:cNvPr id="671" name="Google Shape;671;p63"/>
              <p:cNvSpPr/>
              <p:nvPr/>
            </p:nvSpPr>
            <p:spPr>
              <a:xfrm>
                <a:off x="2692984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Validation:</a:t>
                </a:r>
                <a:endParaRPr b="1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Modellselektion</a:t>
                </a:r>
                <a:endParaRPr b="1"/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4229209" y="3463225"/>
                <a:ext cx="17913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Testing:</a:t>
                </a:r>
                <a:endParaRPr b="1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Generalisierungs-fehler</a:t>
                </a:r>
                <a:endParaRPr b="1"/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1158225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Training: </a:t>
                </a:r>
                <a:endParaRPr b="1"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Schätzung der Koeffizienten</a:t>
                </a:r>
                <a:endParaRPr b="1"/>
              </a:p>
            </p:txBody>
          </p:sp>
        </p:grpSp>
        <p:sp>
          <p:nvSpPr>
            <p:cNvPr id="674" name="Google Shape;674;p63"/>
            <p:cNvSpPr/>
            <p:nvPr/>
          </p:nvSpPr>
          <p:spPr>
            <a:xfrm rot="5400000">
              <a:off x="3370350" y="-1109950"/>
              <a:ext cx="144300" cy="4682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3"/>
            <p:cNvSpPr txBox="1"/>
            <p:nvPr/>
          </p:nvSpPr>
          <p:spPr>
            <a:xfrm>
              <a:off x="3033000" y="757650"/>
              <a:ext cx="819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Daten</a:t>
              </a:r>
              <a:endParaRPr sz="1800"/>
            </a:p>
          </p:txBody>
        </p:sp>
        <p:sp>
          <p:nvSpPr>
            <p:cNvPr id="676" name="Google Shape;676;p63"/>
            <p:cNvSpPr txBox="1"/>
            <p:nvPr/>
          </p:nvSpPr>
          <p:spPr>
            <a:xfrm>
              <a:off x="6075850" y="1603075"/>
              <a:ext cx="113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Idealfall</a:t>
              </a:r>
              <a:endParaRPr sz="1800"/>
            </a:p>
          </p:txBody>
        </p:sp>
      </p:grpSp>
      <p:grpSp>
        <p:nvGrpSpPr>
          <p:cNvPr id="677" name="Google Shape;677;p63"/>
          <p:cNvGrpSpPr/>
          <p:nvPr/>
        </p:nvGrpSpPr>
        <p:grpSpPr>
          <a:xfrm>
            <a:off x="1101000" y="2387000"/>
            <a:ext cx="5864350" cy="947100"/>
            <a:chOff x="1101000" y="2387000"/>
            <a:chExt cx="5864350" cy="947100"/>
          </a:xfrm>
        </p:grpSpPr>
        <p:grpSp>
          <p:nvGrpSpPr>
            <p:cNvPr id="678" name="Google Shape;678;p63"/>
            <p:cNvGrpSpPr/>
            <p:nvPr/>
          </p:nvGrpSpPr>
          <p:grpSpPr>
            <a:xfrm>
              <a:off x="1101000" y="2387000"/>
              <a:ext cx="4758149" cy="947100"/>
              <a:chOff x="794519" y="3463225"/>
              <a:chExt cx="4620908" cy="947100"/>
            </a:xfrm>
          </p:grpSpPr>
          <p:sp>
            <p:nvSpPr>
              <p:cNvPr id="679" name="Google Shape;679;p63"/>
              <p:cNvSpPr/>
              <p:nvPr/>
            </p:nvSpPr>
            <p:spPr>
              <a:xfrm>
                <a:off x="3664627" y="3463225"/>
                <a:ext cx="17508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 </a:t>
                </a:r>
                <a:endParaRPr b="1"/>
              </a:p>
            </p:txBody>
          </p:sp>
          <p:sp>
            <p:nvSpPr>
              <p:cNvPr id="680" name="Google Shape;680;p63"/>
              <p:cNvSpPr/>
              <p:nvPr/>
            </p:nvSpPr>
            <p:spPr>
              <a:xfrm>
                <a:off x="794519" y="3463225"/>
                <a:ext cx="28701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Training/Validation</a:t>
                </a:r>
                <a:endParaRPr b="1"/>
              </a:p>
            </p:txBody>
          </p:sp>
        </p:grpSp>
        <p:sp>
          <p:nvSpPr>
            <p:cNvPr id="681" name="Google Shape;681;p63"/>
            <p:cNvSpPr txBox="1"/>
            <p:nvPr/>
          </p:nvSpPr>
          <p:spPr>
            <a:xfrm>
              <a:off x="6075850" y="2606300"/>
              <a:ext cx="88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Praxis</a:t>
              </a:r>
              <a:endParaRPr sz="1800"/>
            </a:p>
          </p:txBody>
        </p:sp>
      </p:grpSp>
      <p:grpSp>
        <p:nvGrpSpPr>
          <p:cNvPr id="682" name="Google Shape;682;p63"/>
          <p:cNvGrpSpPr/>
          <p:nvPr/>
        </p:nvGrpSpPr>
        <p:grpSpPr>
          <a:xfrm>
            <a:off x="6501625" y="3514600"/>
            <a:ext cx="2831075" cy="1200225"/>
            <a:chOff x="6501625" y="3514600"/>
            <a:chExt cx="2831075" cy="1200225"/>
          </a:xfrm>
        </p:grpSpPr>
        <p:sp>
          <p:nvSpPr>
            <p:cNvPr id="683" name="Google Shape;683;p63"/>
            <p:cNvSpPr/>
            <p:nvPr/>
          </p:nvSpPr>
          <p:spPr>
            <a:xfrm rot="10800000">
              <a:off x="6501625" y="3611350"/>
              <a:ext cx="211800" cy="5760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684" name="Google Shape;684;p63"/>
            <p:cNvSpPr txBox="1"/>
            <p:nvPr/>
          </p:nvSpPr>
          <p:spPr>
            <a:xfrm>
              <a:off x="6778500" y="3514600"/>
              <a:ext cx="2113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0000FF"/>
                  </a:solidFill>
                </a:rPr>
                <a:t>Trainieren/Validieren des Modells</a:t>
              </a:r>
              <a:endParaRPr sz="1900">
                <a:solidFill>
                  <a:srgbClr val="0000FF"/>
                </a:solidFill>
              </a:endParaRPr>
            </a:p>
          </p:txBody>
        </p:sp>
        <p:sp>
          <p:nvSpPr>
            <p:cNvPr id="685" name="Google Shape;685;p63"/>
            <p:cNvSpPr/>
            <p:nvPr/>
          </p:nvSpPr>
          <p:spPr>
            <a:xfrm rot="10800000">
              <a:off x="6501625" y="4304725"/>
              <a:ext cx="211800" cy="35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686" name="Google Shape;686;p63"/>
            <p:cNvSpPr txBox="1"/>
            <p:nvPr/>
          </p:nvSpPr>
          <p:spPr>
            <a:xfrm>
              <a:off x="6778500" y="4253125"/>
              <a:ext cx="255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Testen des Modells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Teile die Trainingsdaten in K Stücke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Wiederhole “Train/Test” K-mal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Kreuzvalidierungsfehler (CV) = Mittelwert aller Err</a:t>
            </a:r>
            <a:r>
              <a:rPr baseline="-25000" lang="en"/>
              <a:t>1</a:t>
            </a:r>
            <a:r>
              <a:rPr lang="en"/>
              <a:t>,…,Err</a:t>
            </a:r>
            <a:r>
              <a:rPr baseline="-25000" lang="en"/>
              <a:t>K</a:t>
            </a:r>
            <a:endParaRPr baseline="-2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4"/>
          <p:cNvSpPr txBox="1"/>
          <p:nvPr/>
        </p:nvSpPr>
        <p:spPr>
          <a:xfrm>
            <a:off x="5422650" y="2700875"/>
            <a:ext cx="314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</a:rPr>
              <a:t>Wichtig: 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</a:rPr>
              <a:t>Kreuzvalidierungsfehler entspricht </a:t>
            </a:r>
            <a:r>
              <a:rPr lang="en" sz="1700" u="sng">
                <a:solidFill>
                  <a:srgbClr val="FF0000"/>
                </a:solidFill>
              </a:rPr>
              <a:t>nicht</a:t>
            </a:r>
            <a:r>
              <a:rPr lang="en" sz="1700">
                <a:solidFill>
                  <a:srgbClr val="FF0000"/>
                </a:solidFill>
              </a:rPr>
              <a:t> dem Generalisierungsfehler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693" name="Google Shape;693;p64"/>
          <p:cNvSpPr/>
          <p:nvPr/>
        </p:nvSpPr>
        <p:spPr>
          <a:xfrm>
            <a:off x="5369275" y="2659950"/>
            <a:ext cx="3251100" cy="12840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Kreuzvalidierung</a:t>
            </a:r>
            <a:endParaRPr sz="2730"/>
          </a:p>
        </p:txBody>
      </p:sp>
      <p:sp>
        <p:nvSpPr>
          <p:cNvPr id="695" name="Google Shape;69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96" name="Google Shape;696;p64"/>
          <p:cNvGraphicFramePr/>
          <p:nvPr/>
        </p:nvGraphicFramePr>
        <p:xfrm>
          <a:off x="991775" y="28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{94694122-9A16-4BAE-9A78-B47017ADFF3B}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pSp>
        <p:nvGrpSpPr>
          <p:cNvPr id="697" name="Google Shape;697;p64"/>
          <p:cNvGrpSpPr/>
          <p:nvPr/>
        </p:nvGrpSpPr>
        <p:grpSpPr>
          <a:xfrm>
            <a:off x="4235427" y="2884175"/>
            <a:ext cx="763200" cy="2077025"/>
            <a:chOff x="4235427" y="2426975"/>
            <a:chExt cx="763200" cy="2077025"/>
          </a:xfrm>
        </p:grpSpPr>
        <p:sp>
          <p:nvSpPr>
            <p:cNvPr id="698" name="Google Shape;698;p64"/>
            <p:cNvSpPr txBox="1"/>
            <p:nvPr/>
          </p:nvSpPr>
          <p:spPr>
            <a:xfrm>
              <a:off x="4273527" y="2426975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1</a:t>
              </a:r>
              <a:endParaRPr b="1" baseline="-25000" sz="1500"/>
            </a:p>
          </p:txBody>
        </p:sp>
        <p:sp>
          <p:nvSpPr>
            <p:cNvPr id="699" name="Google Shape;699;p64"/>
            <p:cNvSpPr txBox="1"/>
            <p:nvPr/>
          </p:nvSpPr>
          <p:spPr>
            <a:xfrm rot="5400000">
              <a:off x="4369508" y="3107300"/>
              <a:ext cx="40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…</a:t>
              </a:r>
              <a:endParaRPr b="1" sz="1800"/>
            </a:p>
          </p:txBody>
        </p:sp>
        <p:sp>
          <p:nvSpPr>
            <p:cNvPr id="700" name="Google Shape;700;p64"/>
            <p:cNvSpPr txBox="1"/>
            <p:nvPr/>
          </p:nvSpPr>
          <p:spPr>
            <a:xfrm>
              <a:off x="4235427" y="36904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2</a:t>
              </a:r>
              <a:endParaRPr b="1" baseline="-25000" sz="1500"/>
            </a:p>
          </p:txBody>
        </p:sp>
        <p:sp>
          <p:nvSpPr>
            <p:cNvPr id="701" name="Google Shape;701;p64"/>
            <p:cNvSpPr txBox="1"/>
            <p:nvPr/>
          </p:nvSpPr>
          <p:spPr>
            <a:xfrm>
              <a:off x="4241490" y="40885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K</a:t>
              </a:r>
              <a:endParaRPr b="1" baseline="-25000" sz="1500"/>
            </a:p>
          </p:txBody>
        </p:sp>
      </p:grpSp>
      <p:graphicFrame>
        <p:nvGraphicFramePr>
          <p:cNvPr id="702" name="Google Shape;702;p64"/>
          <p:cNvGraphicFramePr/>
          <p:nvPr/>
        </p:nvGraphicFramePr>
        <p:xfrm>
          <a:off x="991775" y="222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{94694122-9A16-4BAE-9A78-B47017ADFF3B}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Selektion</a:t>
            </a:r>
            <a:endParaRPr sz="2720"/>
          </a:p>
        </p:txBody>
      </p:sp>
      <p:grpSp>
        <p:nvGrpSpPr>
          <p:cNvPr id="118" name="Google Shape;118;p20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19" name="Google Shape;119;p20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20" name="Google Shape;120;p20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21" name="Google Shape;121;p20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22" name="Google Shape;122;p20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23" name="Google Shape;123;p20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24" name="Google Shape;124;p20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25" name="Google Shape;125;p20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26" name="Google Shape;126;p20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7" name="Google Shape;127;p20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28" name="Google Shape;128;p20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29" name="Google Shape;129;p20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30" name="Google Shape;130;p20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31" name="Google Shape;131;p20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32" name="Google Shape;132;p20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33" name="Google Shape;133;p20"/>
          <p:cNvSpPr txBox="1"/>
          <p:nvPr/>
        </p:nvSpPr>
        <p:spPr>
          <a:xfrm>
            <a:off x="5499250" y="4582975"/>
            <a:ext cx="369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Feature, Kovariable, Erklärende Variable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Zielgrösse, Response, Abhängige Variable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Ausgangslage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Hochdimensionale Daten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p gross, n klein</a:t>
            </a:r>
            <a:endParaRPr b="1"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63"/>
              <a:buFont typeface="Arial"/>
              <a:buNone/>
            </a:pPr>
            <a:r>
              <a:rPr lang="en" sz="2730"/>
              <a:t>Nested Cross-Validation</a:t>
            </a:r>
            <a:endParaRPr/>
          </a:p>
        </p:txBody>
      </p:sp>
      <p:sp>
        <p:nvSpPr>
          <p:cNvPr id="708" name="Google Shape;70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9" name="Google Shape;7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850"/>
            <a:ext cx="5163787" cy="41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5"/>
          <p:cNvSpPr txBox="1"/>
          <p:nvPr/>
        </p:nvSpPr>
        <p:spPr>
          <a:xfrm>
            <a:off x="4202200" y="4590900"/>
            <a:ext cx="35400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(tuning parameter)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716" name="Google Shape;71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722" name="Google Shape;722;p6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Nebenbedingung: beschränke die Grösse der Koeffizienten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Optimierungsproblem:</a:t>
            </a:r>
            <a:endParaRPr/>
          </a:p>
        </p:txBody>
      </p:sp>
      <p:sp>
        <p:nvSpPr>
          <p:cNvPr id="723" name="Google Shape;72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4" name="Google Shape;7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301" y="1525051"/>
            <a:ext cx="3116350" cy="14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300" y="3480400"/>
            <a:ext cx="4819700" cy="14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7"/>
          <p:cNvSpPr txBox="1"/>
          <p:nvPr/>
        </p:nvSpPr>
        <p:spPr>
          <a:xfrm>
            <a:off x="4872350" y="1887925"/>
            <a:ext cx="14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“</a:t>
            </a:r>
            <a:r>
              <a:rPr lang="en" sz="2200">
                <a:solidFill>
                  <a:schemeClr val="accent1"/>
                </a:solidFill>
              </a:rPr>
              <a:t>L2-Norm”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732" name="Google Shape;73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68"/>
          <p:cNvSpPr txBox="1"/>
          <p:nvPr/>
        </p:nvSpPr>
        <p:spPr>
          <a:xfrm>
            <a:off x="537775" y="982250"/>
            <a:ext cx="6649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Geometrische Anschauung: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34" name="Google Shape;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50" y="779400"/>
            <a:ext cx="3533775" cy="10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8"/>
          <p:cNvSpPr txBox="1"/>
          <p:nvPr/>
        </p:nvSpPr>
        <p:spPr>
          <a:xfrm>
            <a:off x="5033375" y="2318000"/>
            <a:ext cx="3865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RSS(β) wird minimiert unter der Nebenbedingung dass β im “blauen” Kreis zu liegen kommt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Der OLS Schätzer wird Richtung Nullpunkt geschrumpft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grpSp>
        <p:nvGrpSpPr>
          <p:cNvPr id="736" name="Google Shape;736;p68"/>
          <p:cNvGrpSpPr/>
          <p:nvPr/>
        </p:nvGrpSpPr>
        <p:grpSpPr>
          <a:xfrm>
            <a:off x="461677" y="1936679"/>
            <a:ext cx="4351540" cy="3206881"/>
            <a:chOff x="461677" y="1936679"/>
            <a:chExt cx="4351540" cy="3206881"/>
          </a:xfrm>
        </p:grpSpPr>
        <p:pic>
          <p:nvPicPr>
            <p:cNvPr id="737" name="Google Shape;737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677" y="2072718"/>
              <a:ext cx="4351540" cy="30708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8" name="Google Shape;738;p68"/>
            <p:cNvCxnSpPr/>
            <p:nvPr/>
          </p:nvCxnSpPr>
          <p:spPr>
            <a:xfrm flipH="1">
              <a:off x="2614811" y="2456419"/>
              <a:ext cx="579300" cy="5652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9" name="Google Shape;739;p68"/>
            <p:cNvSpPr txBox="1"/>
            <p:nvPr/>
          </p:nvSpPr>
          <p:spPr>
            <a:xfrm>
              <a:off x="3117465" y="1936679"/>
              <a:ext cx="1132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</a:rPr>
                <a:t>RSS(𝛽)</a:t>
              </a:r>
              <a:endParaRPr sz="21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L2 Penalization</a:t>
            </a:r>
            <a:endParaRPr sz="2730"/>
          </a:p>
        </p:txBody>
      </p:sp>
      <p:sp>
        <p:nvSpPr>
          <p:cNvPr id="745" name="Google Shape;745;p69"/>
          <p:cNvSpPr txBox="1"/>
          <p:nvPr>
            <p:ph idx="1" type="body"/>
          </p:nvPr>
        </p:nvSpPr>
        <p:spPr>
          <a:xfrm>
            <a:off x="311700" y="1017949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Nebenbedingung als Penalty (“Lagrange Multiplikator”)</a:t>
            </a:r>
            <a:endParaRPr sz="1829"/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Alternative (äquivalente) Formulierung</a:t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/>
          </a:p>
        </p:txBody>
      </p:sp>
      <p:sp>
        <p:nvSpPr>
          <p:cNvPr id="746" name="Google Shape;74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0" y="2158029"/>
            <a:ext cx="6904362" cy="1630003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9"/>
          <p:cNvSpPr txBox="1"/>
          <p:nvPr/>
        </p:nvSpPr>
        <p:spPr>
          <a:xfrm>
            <a:off x="4223400" y="4098000"/>
            <a:ext cx="55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69"/>
          <p:cNvGrpSpPr/>
          <p:nvPr/>
        </p:nvGrpSpPr>
        <p:grpSpPr>
          <a:xfrm>
            <a:off x="4094850" y="3394409"/>
            <a:ext cx="4926425" cy="1669891"/>
            <a:chOff x="4094850" y="3394409"/>
            <a:chExt cx="4926425" cy="1669891"/>
          </a:xfrm>
        </p:grpSpPr>
        <p:sp>
          <p:nvSpPr>
            <p:cNvPr id="750" name="Google Shape;750;p69"/>
            <p:cNvSpPr/>
            <p:nvPr/>
          </p:nvSpPr>
          <p:spPr>
            <a:xfrm rot="-5400000">
              <a:off x="4736063" y="2897166"/>
              <a:ext cx="289252" cy="1312809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751" name="Google Shape;751;p69"/>
            <p:cNvSpPr/>
            <p:nvPr/>
          </p:nvSpPr>
          <p:spPr>
            <a:xfrm rot="-5400000">
              <a:off x="6779165" y="2905270"/>
              <a:ext cx="335517" cy="1313796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752" name="Google Shape;752;p69"/>
            <p:cNvGrpSpPr/>
            <p:nvPr/>
          </p:nvGrpSpPr>
          <p:grpSpPr>
            <a:xfrm>
              <a:off x="4094850" y="3894600"/>
              <a:ext cx="4926425" cy="1169700"/>
              <a:chOff x="4094850" y="3894600"/>
              <a:chExt cx="4926425" cy="1169700"/>
            </a:xfrm>
          </p:grpSpPr>
          <p:sp>
            <p:nvSpPr>
              <p:cNvPr id="753" name="Google Shape;753;p69"/>
              <p:cNvSpPr txBox="1"/>
              <p:nvPr/>
            </p:nvSpPr>
            <p:spPr>
              <a:xfrm>
                <a:off x="6209075" y="3894600"/>
                <a:ext cx="2812200" cy="116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1"/>
                    </a:solidFill>
                  </a:rPr>
                  <a:t>Modellkomplexität</a:t>
                </a:r>
                <a:endParaRPr sz="1600">
                  <a:solidFill>
                    <a:schemeClr val="accen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/>
                  <a:t>Regularisierungs-, Strafterm</a:t>
                </a:r>
                <a:endParaRPr sz="1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/>
                  <a:t>Lambda: Tuning-Parameter</a:t>
                </a:r>
                <a:endParaRPr sz="1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754" name="Google Shape;754;p69"/>
              <p:cNvSpPr txBox="1"/>
              <p:nvPr/>
            </p:nvSpPr>
            <p:spPr>
              <a:xfrm>
                <a:off x="4094850" y="3894600"/>
                <a:ext cx="18915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1"/>
                    </a:solidFill>
                  </a:rPr>
                  <a:t>Goodness-of-Fit</a:t>
                </a:r>
                <a:endParaRPr sz="1600">
                  <a:solidFill>
                    <a:schemeClr val="accen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Analytischen Lösung</a:t>
            </a:r>
            <a:endParaRPr sz="2730"/>
          </a:p>
        </p:txBody>
      </p:sp>
      <p:pic>
        <p:nvPicPr>
          <p:cNvPr id="760" name="Google Shape;7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325" y="1034800"/>
            <a:ext cx="2628549" cy="31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hat{\beta}^{\rm Ridge}_{\lambda}&amp;=(\bf X^T \bf X+\lambda \bf I)^{-1}\bf X^T \bf y.&#10;\end{align*}" id="761" name="Google Shape;761;p7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00" y="1404050"/>
            <a:ext cx="5324476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0"/>
          <p:cNvSpPr/>
          <p:nvPr/>
        </p:nvSpPr>
        <p:spPr>
          <a:xfrm rot="-5400000">
            <a:off x="3479854" y="1441950"/>
            <a:ext cx="404400" cy="1741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763" name="Google Shape;763;p70"/>
          <p:cNvSpPr txBox="1"/>
          <p:nvPr/>
        </p:nvSpPr>
        <p:spPr>
          <a:xfrm>
            <a:off x="2211750" y="2769550"/>
            <a:ext cx="353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Invertierbar auch für p&gt;n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Lambda=0: Ridge=OLS estimate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4" name="Google Shape;76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Wahl des Tuning-Parameters (Modellselektion)</a:t>
            </a:r>
            <a:endParaRPr sz="2730"/>
          </a:p>
        </p:txBody>
      </p:sp>
      <p:sp>
        <p:nvSpPr>
          <p:cNvPr id="770" name="Google Shape;770;p7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Ridge-Schätzer für eine Sequenz von Lambda’s (“äquivalent zu der Sequenz von Subgruppen”)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0&lt;𝜆</a:t>
            </a:r>
            <a:r>
              <a:rPr baseline="-25000" lang="en" sz="2200"/>
              <a:t>1</a:t>
            </a:r>
            <a:r>
              <a:rPr lang="en" sz="2200"/>
              <a:t> &lt; 𝜆</a:t>
            </a:r>
            <a:r>
              <a:rPr baseline="-25000" lang="en" sz="2200"/>
              <a:t>2</a:t>
            </a:r>
            <a:r>
              <a:rPr lang="en" sz="2200"/>
              <a:t> &lt;… &lt; 𝜆</a:t>
            </a:r>
            <a:r>
              <a:rPr baseline="-25000" lang="en" sz="2200"/>
              <a:t>M</a:t>
            </a:r>
            <a:r>
              <a:rPr lang="en" sz="2200"/>
              <a:t> &lt; ∞</a:t>
            </a:r>
            <a:endParaRPr sz="22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 zur Ermittlung eines optimalen Lambda (oder Informationskriteriums)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Glmnet package für Ridge Regression in 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glmnet: berechnet Ridge-Schätzer für eine Sequenz von Lambdas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cv.glmnet: Optimales lambda mittels Kreuzvalidierung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777" name="Google Shape;777;p72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n=10: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p=15: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hängt nur von der ersten Kovariaten ab: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9" name="Google Shape;7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50" y="1152475"/>
            <a:ext cx="3999900" cy="329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i,X_{i1},\ldots,X_{ip})" id="780" name="Google Shape;780;p7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1" name="Google Shape;781;p72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782" name="Google Shape;782;p72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Google Shape;783;p72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2"/>
                  </a:solidFill>
                </a:rPr>
                <a:t>i.i.d N(0,1)</a:t>
              </a:r>
              <a:endParaRPr sz="1900">
                <a:solidFill>
                  <a:schemeClr val="dk2"/>
                </a:solidFill>
              </a:endParaRPr>
            </a:p>
          </p:txBody>
        </p:sp>
      </p:grpSp>
      <p:pic>
        <p:nvPicPr>
          <p:cNvPr descr="Y_i=\beta_1X_{i1}+\epsilon_i,\\\beta_1=2, \;\epsilon_i\sim N(0,0.5^2)" id="784" name="Google Shape;784;p7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2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i=1..n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791" name="Google Shape;791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Wichtig: wähle alpha = 0 für Ridge Regression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Sogenannter “Trace plot”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steigendes Lambda werden die Koeffizienten zum Nullpunkt geschrumpft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Erster Koeffizient ist der wichtigste (wie erwartet!)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4" name="Google Shape;7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0" y="946700"/>
            <a:ext cx="4566551" cy="400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800" name="Google Shape;800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Lambda.min: kleinster CV Fehler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Lambda.1se: grösstes lambda innerhalb 1 SE des kleinsten CVs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3" name="Google Shape;80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900" y="2857250"/>
            <a:ext cx="1925542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450" y="2839825"/>
            <a:ext cx="1960750" cy="1124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5" name="Google Shape;805;p74"/>
          <p:cNvGrpSpPr/>
          <p:nvPr/>
        </p:nvGrpSpPr>
        <p:grpSpPr>
          <a:xfrm>
            <a:off x="311711" y="1152464"/>
            <a:ext cx="4457638" cy="3744343"/>
            <a:chOff x="257025" y="844225"/>
            <a:chExt cx="4849476" cy="4111500"/>
          </a:xfrm>
        </p:grpSpPr>
        <p:pic>
          <p:nvPicPr>
            <p:cNvPr id="806" name="Google Shape;806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7025" y="844225"/>
              <a:ext cx="4849476" cy="411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" name="Google Shape;807;p74"/>
            <p:cNvSpPr/>
            <p:nvPr/>
          </p:nvSpPr>
          <p:spPr>
            <a:xfrm>
              <a:off x="965675" y="1783800"/>
              <a:ext cx="3969900" cy="27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74"/>
          <p:cNvGrpSpPr/>
          <p:nvPr/>
        </p:nvGrpSpPr>
        <p:grpSpPr>
          <a:xfrm>
            <a:off x="984925" y="3793775"/>
            <a:ext cx="3647700" cy="1030550"/>
            <a:chOff x="984925" y="3793775"/>
            <a:chExt cx="3647700" cy="1030550"/>
          </a:xfrm>
        </p:grpSpPr>
        <p:sp>
          <p:nvSpPr>
            <p:cNvPr id="809" name="Google Shape;809;p74"/>
            <p:cNvSpPr/>
            <p:nvPr/>
          </p:nvSpPr>
          <p:spPr>
            <a:xfrm>
              <a:off x="984925" y="3793775"/>
              <a:ext cx="3647700" cy="437700"/>
            </a:xfrm>
            <a:prstGeom prst="rect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0" name="Google Shape;810;p74"/>
            <p:cNvCxnSpPr/>
            <p:nvPr/>
          </p:nvCxnSpPr>
          <p:spPr>
            <a:xfrm flipH="1" rot="10800000">
              <a:off x="1632400" y="4441525"/>
              <a:ext cx="109500" cy="382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1" name="Google Shape;811;p74"/>
            <p:cNvCxnSpPr/>
            <p:nvPr/>
          </p:nvCxnSpPr>
          <p:spPr>
            <a:xfrm flipH="1" rot="10800000">
              <a:off x="2213425" y="4441525"/>
              <a:ext cx="109500" cy="382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Selektion</a:t>
            </a:r>
            <a:endParaRPr sz="2720"/>
          </a:p>
        </p:txBody>
      </p:sp>
      <p:grpSp>
        <p:nvGrpSpPr>
          <p:cNvPr id="141" name="Google Shape;141;p21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42" name="Google Shape;142;p21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43" name="Google Shape;143;p21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44" name="Google Shape;144;p21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45" name="Google Shape;145;p21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6" name="Google Shape;146;p21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7" name="Google Shape;147;p21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8" name="Google Shape;148;p21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9" name="Google Shape;149;p21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50" name="Google Shape;150;p21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51" name="Google Shape;151;p21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52" name="Google Shape;152;p21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53" name="Google Shape;153;p21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54" name="Google Shape;154;p21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55" name="Google Shape;155;p21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56" name="Google Shape;156;p21"/>
          <p:cNvSpPr txBox="1"/>
          <p:nvPr/>
        </p:nvSpPr>
        <p:spPr>
          <a:xfrm>
            <a:off x="2035650" y="15037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7" name="Google Shape;157;p21"/>
          <p:cNvSpPr txBox="1"/>
          <p:nvPr/>
        </p:nvSpPr>
        <p:spPr>
          <a:xfrm>
            <a:off x="2035650" y="337737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8" name="Google Shape;158;p21"/>
          <p:cNvSpPr txBox="1"/>
          <p:nvPr/>
        </p:nvSpPr>
        <p:spPr>
          <a:xfrm>
            <a:off x="2035650" y="20116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Fragestellungen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Können wir die Zielgrösse (Y) mittels Features (</a:t>
            </a:r>
            <a:r>
              <a:rPr lang="en"/>
              <a:t>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r>
              <a:rPr lang="en"/>
              <a:t>) vorhersagen? (</a:t>
            </a:r>
            <a:r>
              <a:rPr b="1" lang="en"/>
              <a:t>Vorhersage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Welche “Features” erklären die Zielgrösse am besten? (</a:t>
            </a:r>
            <a:r>
              <a:rPr b="1" lang="en"/>
              <a:t>Feature Selektion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817" name="Google Shape;817;p75"/>
          <p:cNvSpPr txBox="1"/>
          <p:nvPr>
            <p:ph idx="4294967295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n=442 Patienten mit Diabetes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Y: Fortschreiten der Krankheit 1 Jahr nach Studienbeginn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X: Alter, Geschlecht, BMI, Blutdruck, Blutserum Werte und quadratische Term (p=64)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Aufgabe für den Statistiker: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Finde ein Modell, das den Krankheitsfortschritt (Y) vorhersagt.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Welche Variablen sind wichtige Faktoren?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9" name="Google Shape;819;p75"/>
          <p:cNvSpPr txBox="1"/>
          <p:nvPr/>
        </p:nvSpPr>
        <p:spPr>
          <a:xfrm>
            <a:off x="4663925" y="165725"/>
            <a:ext cx="12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0000"/>
                </a:solidFill>
              </a:rPr>
              <a:t>Live Demo mit RStudio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825" name="Google Shape;825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Training und Test Daten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826" name="Google Shape;826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 Regression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827" name="Google Shape;82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8" name="Google Shape;8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" y="1737975"/>
            <a:ext cx="4085300" cy="27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00" y="1803875"/>
            <a:ext cx="4415300" cy="249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835" name="Google Shape;835;p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Vorwärtsselektion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836" name="Google Shape;836;p7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Selektiertes Modell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837" name="Google Shape;83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8" name="Google Shape;8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4" y="1667225"/>
            <a:ext cx="4001456" cy="27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629150"/>
            <a:ext cx="4111250" cy="2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7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RMSE=59.9</a:t>
            </a:r>
            <a:r>
              <a:rPr b="1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(Modell mit allen p=64 Variablen: RMSE=84.5)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1" name="Google Shape;841;p77"/>
          <p:cNvSpPr txBox="1"/>
          <p:nvPr/>
        </p:nvSpPr>
        <p:spPr>
          <a:xfrm>
            <a:off x="6593250" y="4867150"/>
            <a:ext cx="261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# p-Werte des selektierten Modells sind verzerrt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847" name="Google Shape;84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8" name="Google Shape;848;p78"/>
          <p:cNvGrpSpPr/>
          <p:nvPr/>
        </p:nvGrpSpPr>
        <p:grpSpPr>
          <a:xfrm>
            <a:off x="365500" y="911800"/>
            <a:ext cx="3681000" cy="3571999"/>
            <a:chOff x="365500" y="911800"/>
            <a:chExt cx="3681000" cy="3571999"/>
          </a:xfrm>
        </p:grpSpPr>
        <p:sp>
          <p:nvSpPr>
            <p:cNvPr id="849" name="Google Shape;849;p78"/>
            <p:cNvSpPr txBox="1"/>
            <p:nvPr/>
          </p:nvSpPr>
          <p:spPr>
            <a:xfrm>
              <a:off x="365500" y="911800"/>
              <a:ext cx="368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Ridge Regression - Trace Plot</a:t>
              </a:r>
              <a:endParaRPr/>
            </a:p>
          </p:txBody>
        </p:sp>
        <p:pic>
          <p:nvPicPr>
            <p:cNvPr id="850" name="Google Shape;850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8400" y="1371850"/>
              <a:ext cx="3464311" cy="3111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1" name="Google Shape;851;p78"/>
          <p:cNvGrpSpPr/>
          <p:nvPr/>
        </p:nvGrpSpPr>
        <p:grpSpPr>
          <a:xfrm>
            <a:off x="4656590" y="911800"/>
            <a:ext cx="3779475" cy="2962637"/>
            <a:chOff x="4656590" y="911800"/>
            <a:chExt cx="3779475" cy="2962637"/>
          </a:xfrm>
        </p:grpSpPr>
        <p:sp>
          <p:nvSpPr>
            <p:cNvPr id="852" name="Google Shape;852;p78"/>
            <p:cNvSpPr txBox="1"/>
            <p:nvPr/>
          </p:nvSpPr>
          <p:spPr>
            <a:xfrm>
              <a:off x="4656600" y="911800"/>
              <a:ext cx="368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Kreuzvalidierung</a:t>
              </a:r>
              <a:endParaRPr/>
            </a:p>
          </p:txBody>
        </p:sp>
        <p:pic>
          <p:nvPicPr>
            <p:cNvPr id="853" name="Google Shape;853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6590" y="1395712"/>
              <a:ext cx="3779475" cy="2478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4" name="Google Shape;854;p78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RMSE=62.63 (Modell Vorwärtsregression: RMSE=59.89)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Caret Package</a:t>
            </a:r>
            <a:endParaRPr/>
          </a:p>
        </p:txBody>
      </p:sp>
      <p:sp>
        <p:nvSpPr>
          <p:cNvPr id="860" name="Google Shape;860;p79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Caret package: </a:t>
            </a:r>
            <a:r>
              <a:rPr lang="en"/>
              <a:t>Classification And REgression Training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Funktionen zur Generierung prädiktiver Modelle: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Daten Splitting (Train, Test)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Datenvorverarbeitung (“pre-processing”)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Feature Selektion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Modell Tuning mittels Kreuzvalidierung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Schätzung der “Variable Importance”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mehr information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https://topepo.github.io/caret/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Übungsaufgabe zum Caret package</a:t>
            </a:r>
            <a:endParaRPr/>
          </a:p>
        </p:txBody>
      </p:sp>
      <p:sp>
        <p:nvSpPr>
          <p:cNvPr id="861" name="Google Shape;86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2" name="Google Shape;862;p79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Lek3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Eigenschaften von Ridge Regression</a:t>
            </a:r>
            <a:endParaRPr/>
          </a:p>
        </p:txBody>
      </p:sp>
      <p:sp>
        <p:nvSpPr>
          <p:cNvPr id="868" name="Google Shape;86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Weitere </a:t>
            </a:r>
            <a:r>
              <a:rPr lang="en" sz="2730"/>
              <a:t>Eigenschaften von Ridge Regression</a:t>
            </a:r>
            <a:endParaRPr sz="2730"/>
          </a:p>
        </p:txBody>
      </p:sp>
      <p:sp>
        <p:nvSpPr>
          <p:cNvPr id="874" name="Google Shape;874;p8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Analytische Lösung des Optimierungsproblems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in Richtung der Hauptkomponenten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Effektiven Freiheitsgrade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und Bayesianischen Statistik</a:t>
            </a:r>
            <a:endParaRPr/>
          </a:p>
        </p:txBody>
      </p:sp>
      <p:sp>
        <p:nvSpPr>
          <p:cNvPr id="875" name="Google Shape;875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</a:t>
            </a:r>
            <a:r>
              <a:rPr lang="en" sz="2730"/>
              <a:t> Analytischen Lösung (sh Übung)</a:t>
            </a:r>
            <a:endParaRPr sz="2730"/>
          </a:p>
        </p:txBody>
      </p:sp>
      <p:pic>
        <p:nvPicPr>
          <p:cNvPr id="881" name="Google Shape;8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325" y="1034800"/>
            <a:ext cx="2628549" cy="31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hat{\beta}^{\rm Ridge}_{\lambda}&amp;=(\bf X^T \bf X+\lambda \bf I)^{-1}\bf X^T \bf y.&#10;\end{align*}" id="882" name="Google Shape;882;p8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00" y="1404050"/>
            <a:ext cx="5324476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2"/>
          <p:cNvSpPr/>
          <p:nvPr/>
        </p:nvSpPr>
        <p:spPr>
          <a:xfrm rot="-5400000">
            <a:off x="3479854" y="1441950"/>
            <a:ext cx="404400" cy="1741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884" name="Google Shape;884;p82"/>
          <p:cNvSpPr txBox="1"/>
          <p:nvPr/>
        </p:nvSpPr>
        <p:spPr>
          <a:xfrm>
            <a:off x="2211750" y="2769550"/>
            <a:ext cx="353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Invertierbar auch für p&gt;n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Lambda=0: Ridge=OLS estimate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5" name="Google Shape;88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63"/>
              <a:buFont typeface="Arial"/>
              <a:buNone/>
            </a:pPr>
            <a:r>
              <a:rPr lang="en" sz="2730"/>
              <a:t>Kollinearität </a:t>
            </a:r>
            <a:endParaRPr/>
          </a:p>
        </p:txBody>
      </p:sp>
      <p:sp>
        <p:nvSpPr>
          <p:cNvPr id="891" name="Google Shape;89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2" name="Google Shape;8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28" y="1062363"/>
            <a:ext cx="4221673" cy="35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3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Korrelation zwischen X</a:t>
            </a:r>
            <a:r>
              <a:rPr baseline="-25000" lang="en" sz="1600"/>
              <a:t>1</a:t>
            </a:r>
            <a:r>
              <a:rPr lang="en" sz="1600"/>
              <a:t> und X</a:t>
            </a:r>
            <a:r>
              <a:rPr baseline="-25000" lang="en" sz="1600"/>
              <a:t>2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Instabilität bei der Anpassung einer Hyperebene </a:t>
            </a:r>
            <a:endParaRPr baseline="30000" sz="1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5" y="1222900"/>
            <a:ext cx="4138870" cy="3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Kollinearität </a:t>
            </a:r>
            <a:endParaRPr sz="2730"/>
          </a:p>
        </p:txBody>
      </p:sp>
      <p:sp>
        <p:nvSpPr>
          <p:cNvPr id="900" name="Google Shape;90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1" name="Google Shape;901;p84"/>
          <p:cNvGrpSpPr/>
          <p:nvPr/>
        </p:nvGrpSpPr>
        <p:grpSpPr>
          <a:xfrm>
            <a:off x="2525550" y="1949700"/>
            <a:ext cx="609150" cy="1357600"/>
            <a:chOff x="2677950" y="1721100"/>
            <a:chExt cx="609150" cy="1357600"/>
          </a:xfrm>
        </p:grpSpPr>
        <p:cxnSp>
          <p:nvCxnSpPr>
            <p:cNvPr id="902" name="Google Shape;902;p84"/>
            <p:cNvCxnSpPr/>
            <p:nvPr/>
          </p:nvCxnSpPr>
          <p:spPr>
            <a:xfrm flipH="1" rot="10800000">
              <a:off x="2710650" y="2121300"/>
              <a:ext cx="381300" cy="301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03" name="Google Shape;903;p84"/>
            <p:cNvSpPr txBox="1"/>
            <p:nvPr/>
          </p:nvSpPr>
          <p:spPr>
            <a:xfrm>
              <a:off x="2890200" y="1721100"/>
              <a:ext cx="3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v</a:t>
              </a:r>
              <a:r>
                <a:rPr b="1" baseline="-25000" lang="en">
                  <a:solidFill>
                    <a:srgbClr val="FF0000"/>
                  </a:solidFill>
                </a:rPr>
                <a:t>1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cxnSp>
          <p:nvCxnSpPr>
            <p:cNvPr id="904" name="Google Shape;904;p84"/>
            <p:cNvCxnSpPr/>
            <p:nvPr/>
          </p:nvCxnSpPr>
          <p:spPr>
            <a:xfrm>
              <a:off x="2710650" y="2423100"/>
              <a:ext cx="331500" cy="390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05" name="Google Shape;905;p84"/>
            <p:cNvSpPr txBox="1"/>
            <p:nvPr/>
          </p:nvSpPr>
          <p:spPr>
            <a:xfrm>
              <a:off x="2677950" y="2678500"/>
              <a:ext cx="3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v</a:t>
              </a:r>
              <a:r>
                <a:rPr b="1" baseline="-25000" lang="en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906" name="Google Shape;906;p8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Kollinearität der Kovariablen: Instabilität bei der Anpassung einer Hyperebene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Hyperebene stabil in Richtung </a:t>
            </a:r>
            <a:r>
              <a:rPr lang="en" sz="1600"/>
              <a:t>v</a:t>
            </a:r>
            <a:r>
              <a:rPr baseline="-25000" lang="en" sz="1600"/>
              <a:t>1</a:t>
            </a:r>
            <a:r>
              <a:rPr lang="en" sz="1600"/>
              <a:t>  grosse Varianz, viel Information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Hyperebene instabil in Richtung v</a:t>
            </a:r>
            <a:r>
              <a:rPr baseline="-25000" lang="en" sz="1600"/>
              <a:t>2</a:t>
            </a:r>
            <a:r>
              <a:rPr lang="en" sz="1600"/>
              <a:t>  kleine Varianz, wenig Information</a:t>
            </a:r>
            <a:endParaRPr baseline="30000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00" y="981313"/>
            <a:ext cx="3570025" cy="39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137400" y="1103500"/>
            <a:ext cx="43512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ist der Bauplan des Lebens aller Organismen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besteht aus vielen Segmenten, sog. Genen (Mensch hat ~22’500 Gene)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Genen werden mRNA Moleküle hergestellt (Transkription)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mRNA Molekülen werden Proteine gebaut (Translation)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Molekularbiologie und genomische Daten</a:t>
            </a:r>
            <a:endParaRPr sz="27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5"/>
          <p:cNvSpPr txBox="1"/>
          <p:nvPr>
            <p:ph idx="1" type="body"/>
          </p:nvPr>
        </p:nvSpPr>
        <p:spPr>
          <a:xfrm>
            <a:off x="311700" y="1152475"/>
            <a:ext cx="430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Singulärwertzerlegung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V</a:t>
            </a:r>
            <a:r>
              <a:rPr lang="en" sz="1600"/>
              <a:t>:  Hauptachsenrichtungen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U</a:t>
            </a:r>
            <a:r>
              <a:rPr lang="en" sz="1600"/>
              <a:t>: Spaltenraum von </a:t>
            </a:r>
            <a:r>
              <a:rPr b="1" lang="en" sz="1600"/>
              <a:t>X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UD</a:t>
            </a:r>
            <a:r>
              <a:rPr lang="en" sz="1600"/>
              <a:t>: Hauptachsen von </a:t>
            </a:r>
            <a:r>
              <a:rPr b="1" lang="en" sz="1600"/>
              <a:t>X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Singulärwerte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{\bf X=UDV^T}" id="912" name="Google Shape;912;p8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473" y="1234438"/>
            <a:ext cx="1443326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1 \geq \ldots \geq d_p\geq 0" id="913" name="Google Shape;913;p8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828" y="2652375"/>
            <a:ext cx="2337476" cy="35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201" y="2972650"/>
            <a:ext cx="2036750" cy="8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8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Hauptachsentransformation</a:t>
            </a:r>
            <a:endParaRPr sz="2730"/>
          </a:p>
        </p:txBody>
      </p:sp>
      <p:sp>
        <p:nvSpPr>
          <p:cNvPr id="916" name="Google Shape;91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7" name="Google Shape;917;p85"/>
          <p:cNvGrpSpPr/>
          <p:nvPr/>
        </p:nvGrpSpPr>
        <p:grpSpPr>
          <a:xfrm>
            <a:off x="5395204" y="79893"/>
            <a:ext cx="2869203" cy="2572489"/>
            <a:chOff x="5395204" y="79893"/>
            <a:chExt cx="2869203" cy="2572489"/>
          </a:xfrm>
        </p:grpSpPr>
        <p:pic>
          <p:nvPicPr>
            <p:cNvPr id="918" name="Google Shape;918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95204" y="79893"/>
              <a:ext cx="2869203" cy="25724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85"/>
            <p:cNvGrpSpPr/>
            <p:nvPr/>
          </p:nvGrpSpPr>
          <p:grpSpPr>
            <a:xfrm>
              <a:off x="6979931" y="621531"/>
              <a:ext cx="594791" cy="1084801"/>
              <a:chOff x="6938262" y="451821"/>
              <a:chExt cx="684769" cy="1248907"/>
            </a:xfrm>
          </p:grpSpPr>
          <p:cxnSp>
            <p:nvCxnSpPr>
              <p:cNvPr id="920" name="Google Shape;920;p85"/>
              <p:cNvCxnSpPr/>
              <p:nvPr/>
            </p:nvCxnSpPr>
            <p:spPr>
              <a:xfrm flipH="1" rot="10800000">
                <a:off x="6964345" y="792431"/>
                <a:ext cx="304500" cy="248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21" name="Google Shape;921;p85"/>
              <p:cNvSpPr txBox="1"/>
              <p:nvPr/>
            </p:nvSpPr>
            <p:spPr>
              <a:xfrm>
                <a:off x="7107631" y="451821"/>
                <a:ext cx="5154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0000"/>
                    </a:solidFill>
                  </a:rPr>
                  <a:t>v</a:t>
                </a:r>
                <a:r>
                  <a:rPr b="1" baseline="-25000" lang="en">
                    <a:solidFill>
                      <a:srgbClr val="FF0000"/>
                    </a:solidFill>
                  </a:rPr>
                  <a:t>1</a:t>
                </a:r>
                <a:endParaRPr b="1" baseline="-250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22" name="Google Shape;922;p85"/>
              <p:cNvCxnSpPr/>
              <p:nvPr/>
            </p:nvCxnSpPr>
            <p:spPr>
              <a:xfrm>
                <a:off x="6964345" y="1029679"/>
                <a:ext cx="264600" cy="321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23" name="Google Shape;923;p85"/>
              <p:cNvSpPr txBox="1"/>
              <p:nvPr/>
            </p:nvSpPr>
            <p:spPr>
              <a:xfrm>
                <a:off x="6938262" y="1239928"/>
                <a:ext cx="6318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0000"/>
                    </a:solidFill>
                  </a:rPr>
                  <a:t>v</a:t>
                </a:r>
                <a:r>
                  <a:rPr b="1" baseline="-25000" lang="en">
                    <a:solidFill>
                      <a:srgbClr val="FF0000"/>
                    </a:solidFill>
                  </a:rPr>
                  <a:t>2</a:t>
                </a:r>
                <a:endParaRPr b="1" baseline="-2500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924" name="Google Shape;924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325" y="2652375"/>
            <a:ext cx="2858733" cy="2491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" name="Google Shape;925;p85"/>
          <p:cNvGrpSpPr/>
          <p:nvPr/>
        </p:nvGrpSpPr>
        <p:grpSpPr>
          <a:xfrm>
            <a:off x="2282825" y="3543950"/>
            <a:ext cx="2218200" cy="928950"/>
            <a:chOff x="2282825" y="3467750"/>
            <a:chExt cx="2218200" cy="928950"/>
          </a:xfrm>
        </p:grpSpPr>
        <p:sp>
          <p:nvSpPr>
            <p:cNvPr id="926" name="Google Shape;926;p85"/>
            <p:cNvSpPr/>
            <p:nvPr/>
          </p:nvSpPr>
          <p:spPr>
            <a:xfrm rot="-5400000">
              <a:off x="2589325" y="3321800"/>
              <a:ext cx="180300" cy="472200"/>
            </a:xfrm>
            <a:prstGeom prst="leftBrace">
              <a:avLst>
                <a:gd fmla="val 50000" name="adj1"/>
                <a:gd fmla="val 50737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927" name="Google Shape;927;p85"/>
            <p:cNvSpPr txBox="1"/>
            <p:nvPr/>
          </p:nvSpPr>
          <p:spPr>
            <a:xfrm>
              <a:off x="2282825" y="3719600"/>
              <a:ext cx="2218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</a:rPr>
                <a:t>Koordinate bzgl orthogonaler Basis u</a:t>
              </a:r>
              <a:r>
                <a:rPr baseline="-25000" lang="en" sz="1600">
                  <a:solidFill>
                    <a:schemeClr val="accent1"/>
                  </a:solidFill>
                </a:rPr>
                <a:t>j</a:t>
              </a:r>
              <a:endParaRPr baseline="-25000" sz="16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Hauptachsentransformation in R</a:t>
            </a:r>
            <a:endParaRPr/>
          </a:p>
        </p:txBody>
      </p:sp>
      <p:sp>
        <p:nvSpPr>
          <p:cNvPr id="933" name="Google Shape;93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4" name="Google Shape;93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956425"/>
            <a:ext cx="4199812" cy="40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100" y="1737025"/>
            <a:ext cx="4300624" cy="18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099" y="1220625"/>
            <a:ext cx="2569967" cy="4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Schrumpfung in Richtung der Hauptachsen</a:t>
            </a:r>
            <a:endParaRPr/>
          </a:p>
        </p:txBody>
      </p:sp>
      <p:sp>
        <p:nvSpPr>
          <p:cNvPr id="942" name="Google Shape;942;p8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Ridge Regression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{\bf\hat y}^{\rm Ridge}=\sum_{j=1}^{p}{\bf u}_j \frac{d_j^2}{d_j^2+\lambda}{\bf u}_j^T {\bf y}." id="944" name="Google Shape;944;p8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127" y="1724575"/>
            <a:ext cx="3748398" cy="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87"/>
          <p:cNvSpPr/>
          <p:nvPr/>
        </p:nvSpPr>
        <p:spPr>
          <a:xfrm>
            <a:off x="3364150" y="1654100"/>
            <a:ext cx="627000" cy="99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87"/>
          <p:cNvSpPr txBox="1"/>
          <p:nvPr/>
        </p:nvSpPr>
        <p:spPr>
          <a:xfrm>
            <a:off x="756825" y="3023225"/>
            <a:ext cx="411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➔"/>
            </a:pPr>
            <a:r>
              <a:rPr lang="en" sz="1600">
                <a:solidFill>
                  <a:schemeClr val="accent1"/>
                </a:solidFill>
              </a:rPr>
              <a:t>Stärkste Schrumpfung in Richtung letzter Hauptachse (kleinste Varianz, geringste Information)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947" name="Google Shape;947;p87"/>
          <p:cNvSpPr txBox="1"/>
          <p:nvPr/>
        </p:nvSpPr>
        <p:spPr>
          <a:xfrm>
            <a:off x="7182217" y="3829288"/>
            <a:ext cx="3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grpSp>
        <p:nvGrpSpPr>
          <p:cNvPr id="948" name="Google Shape;948;p87"/>
          <p:cNvGrpSpPr/>
          <p:nvPr/>
        </p:nvGrpSpPr>
        <p:grpSpPr>
          <a:xfrm>
            <a:off x="4869825" y="1115350"/>
            <a:ext cx="4113000" cy="2779724"/>
            <a:chOff x="4869825" y="1115350"/>
            <a:chExt cx="4113000" cy="2779724"/>
          </a:xfrm>
        </p:grpSpPr>
        <p:sp>
          <p:nvSpPr>
            <p:cNvPr id="949" name="Google Shape;949;p87"/>
            <p:cNvSpPr txBox="1"/>
            <p:nvPr/>
          </p:nvSpPr>
          <p:spPr>
            <a:xfrm rot="-5400000">
              <a:off x="4283925" y="2174508"/>
              <a:ext cx="157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Schrumpffaktor</a:t>
              </a:r>
              <a:endParaRPr/>
            </a:p>
          </p:txBody>
        </p:sp>
        <p:pic>
          <p:nvPicPr>
            <p:cNvPr id="950" name="Google Shape;950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1591" y="1115350"/>
              <a:ext cx="3671233" cy="2779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Effektiven Freiheitsgrade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8"/>
          <p:cNvSpPr txBox="1"/>
          <p:nvPr>
            <p:ph idx="1" type="body"/>
          </p:nvPr>
        </p:nvSpPr>
        <p:spPr>
          <a:xfrm>
            <a:off x="311700" y="988875"/>
            <a:ext cx="85206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Lineare Regression: p Freiheitsgrade (DF)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 sind die Freiheitsgrade für Ridge Regression? DF</a:t>
            </a:r>
            <a:r>
              <a:rPr baseline="-25000" lang="en"/>
              <a:t>Ridge</a:t>
            </a:r>
            <a:r>
              <a:rPr lang="en"/>
              <a:t>=p ???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Aufgrund der Nebenbedingungen sollten die “effektiven” Freiheitsgrade von Ridge kleiner als p sein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957" name="Google Shape;95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8" name="Google Shape;958;p88"/>
          <p:cNvGrpSpPr/>
          <p:nvPr/>
        </p:nvGrpSpPr>
        <p:grpSpPr>
          <a:xfrm>
            <a:off x="311700" y="2730400"/>
            <a:ext cx="8520600" cy="1585500"/>
            <a:chOff x="311700" y="2730400"/>
            <a:chExt cx="8520600" cy="1585500"/>
          </a:xfrm>
        </p:grpSpPr>
        <p:sp>
          <p:nvSpPr>
            <p:cNvPr id="959" name="Google Shape;959;p88"/>
            <p:cNvSpPr txBox="1"/>
            <p:nvPr/>
          </p:nvSpPr>
          <p:spPr>
            <a:xfrm>
              <a:off x="311700" y="2730400"/>
              <a:ext cx="8520600" cy="1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Allgemeine Definition der </a:t>
              </a:r>
              <a:r>
                <a:rPr lang="en" sz="1800" u="sng">
                  <a:solidFill>
                    <a:schemeClr val="dk2"/>
                  </a:solidFill>
                </a:rPr>
                <a:t>effektiven Freiheitsgrade</a:t>
              </a:r>
              <a:endParaRPr sz="1800" u="sng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für sog “Lineare Fitting Methoden”, dh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Effektive Freiheitsgrade: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Beispiele: Lineare Regression und Ridge Regression</a:t>
              </a:r>
              <a:endParaRPr/>
            </a:p>
          </p:txBody>
        </p:sp>
        <p:pic>
          <p:nvPicPr>
            <p:cNvPr descr="\bf \hat{y}=S y" id="960" name="Google Shape;960;p8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9825" y="3151150"/>
              <a:ext cx="1197232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\bf \nu_{S}}=trace({\bf S})" id="961" name="Google Shape;961;p88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21525" y="3544750"/>
              <a:ext cx="1968000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Effektiven Freiheitsgrade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89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Ridge Regression kann zeigen: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Dummy Daten: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descr="\nu^{\rm ridge}_{\lambda}=\sum_{j=1}^{p}\frac{d_j^2}{d_j^2+\lambda}" id="968" name="Google Shape;968;p8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75" y="1467038"/>
            <a:ext cx="3162850" cy="921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9" name="Google Shape;969;p89"/>
          <p:cNvGrpSpPr/>
          <p:nvPr/>
        </p:nvGrpSpPr>
        <p:grpSpPr>
          <a:xfrm>
            <a:off x="714465" y="2634944"/>
            <a:ext cx="7546661" cy="2214089"/>
            <a:chOff x="603700" y="3036600"/>
            <a:chExt cx="6994125" cy="1749300"/>
          </a:xfrm>
        </p:grpSpPr>
        <p:pic>
          <p:nvPicPr>
            <p:cNvPr id="970" name="Google Shape;970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700" y="3036600"/>
              <a:ext cx="3928374" cy="174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89"/>
            <p:cNvSpPr txBox="1"/>
            <p:nvPr/>
          </p:nvSpPr>
          <p:spPr>
            <a:xfrm>
              <a:off x="4626325" y="4354800"/>
              <a:ext cx="2971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Dummy Daten: DF≈4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sp>
        <p:nvSpPr>
          <p:cNvPr id="972" name="Google Shape;97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Likelihood-Theorie</a:t>
            </a:r>
            <a:endParaRPr sz="2730"/>
          </a:p>
        </p:txBody>
      </p:sp>
      <p:sp>
        <p:nvSpPr>
          <p:cNvPr id="978" name="Google Shape;978;p90"/>
          <p:cNvSpPr txBox="1"/>
          <p:nvPr>
            <p:ph idx="1" type="body"/>
          </p:nvPr>
        </p:nvSpPr>
        <p:spPr>
          <a:xfrm>
            <a:off x="311700" y="988875"/>
            <a:ext cx="85206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Bisher: Schätzung der Koeffizienten mittels RSS(𝛃) Kriterium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Likelihood-Theorie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gegeben die Daten und eine </a:t>
            </a:r>
            <a:r>
              <a:rPr lang="en">
                <a:solidFill>
                  <a:schemeClr val="accent1"/>
                </a:solidFill>
              </a:rPr>
              <a:t>Likelihood Funktion</a:t>
            </a:r>
            <a:r>
              <a:rPr lang="en"/>
              <a:t> </a:t>
            </a:r>
            <a:r>
              <a:rPr i="1" lang="en" sz="1800"/>
              <a:t>p(D|</a:t>
            </a:r>
            <a:r>
              <a:rPr i="1" lang="en" sz="1800"/>
              <a:t>𝛃)</a:t>
            </a:r>
            <a:endParaRPr i="1"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schätze die Koeffizienten durch </a:t>
            </a:r>
            <a:r>
              <a:rPr lang="en">
                <a:solidFill>
                  <a:schemeClr val="accent1"/>
                </a:solidFill>
              </a:rPr>
              <a:t>Maximierung der Likelihood Funktion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9" name="Google Shape;97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0" name="Google Shape;980;p90"/>
          <p:cNvSpPr txBox="1"/>
          <p:nvPr>
            <p:ph idx="1" type="body"/>
          </p:nvPr>
        </p:nvSpPr>
        <p:spPr>
          <a:xfrm>
            <a:off x="311700" y="2803525"/>
            <a:ext cx="85206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Lineare Regression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90"/>
          <p:cNvGrpSpPr/>
          <p:nvPr/>
        </p:nvGrpSpPr>
        <p:grpSpPr>
          <a:xfrm>
            <a:off x="803150" y="3454800"/>
            <a:ext cx="4630585" cy="1101825"/>
            <a:chOff x="1025200" y="3273125"/>
            <a:chExt cx="4630585" cy="1101825"/>
          </a:xfrm>
        </p:grpSpPr>
        <p:pic>
          <p:nvPicPr>
            <p:cNvPr descr="Y_i|X_i,\beta\sim N(X_i^T\beta,\sigma^2),\; i=1,\ldots,n " id="982" name="Google Shape;982;p90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5201" y="3273125"/>
              <a:ext cx="4630584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(Y_i|X_i;\beta)=\frac{1}{2\pi\sigma^2}\exp\left(\frac{-(Y_i-X_i^T\beta)^2}{2\sigma^2}\right) " id="983" name="Google Shape;983;p90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5200" y="3666725"/>
              <a:ext cx="4196758" cy="708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Likelihood Funktion - Lineare Regression</a:t>
            </a:r>
            <a:endParaRPr sz="2730"/>
          </a:p>
        </p:txBody>
      </p:sp>
      <p:sp>
        <p:nvSpPr>
          <p:cNvPr id="989" name="Google Shape;989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0" name="Google Shape;990;p91"/>
          <p:cNvSpPr txBox="1"/>
          <p:nvPr>
            <p:ph idx="1" type="body"/>
          </p:nvPr>
        </p:nvSpPr>
        <p:spPr>
          <a:xfrm>
            <a:off x="378300" y="1138375"/>
            <a:ext cx="85206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 Funktion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(D|\beta)=p(Y_1|X_1;\beta)\times \ldots \times p(Y_n|X_n;\beta) " id="991" name="Google Shape;991;p9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75" y="1804900"/>
            <a:ext cx="65991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log p(D|\beta) = -\frac{n}{2}\log(2\pi)-\frac{n}{2}\log(\sigma^2)&#10;-\frac{1}{2\sigma^2}\sum_{i=1}^{n}(Y_i-X_i^T\beta)^2&#10;" id="992" name="Google Shape;992;p9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75" y="2507363"/>
            <a:ext cx="8124356" cy="46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p91"/>
          <p:cNvGrpSpPr/>
          <p:nvPr/>
        </p:nvGrpSpPr>
        <p:grpSpPr>
          <a:xfrm>
            <a:off x="311700" y="3184750"/>
            <a:ext cx="8359125" cy="1495200"/>
            <a:chOff x="311700" y="3184750"/>
            <a:chExt cx="8359125" cy="1495200"/>
          </a:xfrm>
        </p:grpSpPr>
        <p:sp>
          <p:nvSpPr>
            <p:cNvPr id="994" name="Google Shape;994;p91"/>
            <p:cNvSpPr/>
            <p:nvPr/>
          </p:nvSpPr>
          <p:spPr>
            <a:xfrm>
              <a:off x="311700" y="3184750"/>
              <a:ext cx="8124300" cy="14952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\max\limits_{\beta}\;\log p(D|\beta) " id="995" name="Google Shape;995;p91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5975" y="3361025"/>
              <a:ext cx="2278026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Google Shape;996;p91"/>
            <p:cNvSpPr/>
            <p:nvPr/>
          </p:nvSpPr>
          <p:spPr>
            <a:xfrm>
              <a:off x="3448600" y="3428975"/>
              <a:ext cx="663000" cy="325200"/>
            </a:xfrm>
            <a:prstGeom prst="left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\min\limits_{\beta}\;\textrm{RSS}(\beta)" id="997" name="Google Shape;997;p91" title="MathEquation,#0000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01400" y="3317800"/>
              <a:ext cx="1875326" cy="71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" name="Google Shape;998;p91"/>
            <p:cNvSpPr txBox="1"/>
            <p:nvPr/>
          </p:nvSpPr>
          <p:spPr>
            <a:xfrm>
              <a:off x="430725" y="4095375"/>
              <a:ext cx="8240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</a:rPr>
                <a:t>Maximum Likelihood und Kleinste Quadrate Methode identisch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Bayessche Statistik und Regularisierung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004" name="Google Shape;1004;p92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Bayes</a:t>
            </a:r>
            <a:r>
              <a:rPr lang="en"/>
              <a:t>ianischer</a:t>
            </a:r>
            <a:r>
              <a:rPr lang="en"/>
              <a:t> Statistik sind die Daten (</a:t>
            </a:r>
            <a:r>
              <a:rPr i="1" lang="en"/>
              <a:t>D</a:t>
            </a:r>
            <a:r>
              <a:rPr lang="en"/>
              <a:t>) UND die Parameter (𝛽) Zufallsvariablen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Likelihood: 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A-priori-Verteilung: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Inferenz basiert auf A-posteriori-Verteilung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 p(\beta|D) = \frac{p(D|\beta)p(\beta)}{P(D)}" id="1005" name="Google Shape;1005;p9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752" y="2517525"/>
            <a:ext cx="3175700" cy="7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675" y="1631700"/>
            <a:ext cx="1108897" cy="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000" y="2224689"/>
            <a:ext cx="703229" cy="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9" name="Google Shape;1009;p92"/>
          <p:cNvGrpSpPr/>
          <p:nvPr/>
        </p:nvGrpSpPr>
        <p:grpSpPr>
          <a:xfrm>
            <a:off x="454150" y="3320575"/>
            <a:ext cx="8315774" cy="1601700"/>
            <a:chOff x="454145" y="3320575"/>
            <a:chExt cx="8241600" cy="1601700"/>
          </a:xfrm>
        </p:grpSpPr>
        <p:sp>
          <p:nvSpPr>
            <p:cNvPr id="1010" name="Google Shape;1010;p92"/>
            <p:cNvSpPr/>
            <p:nvPr/>
          </p:nvSpPr>
          <p:spPr>
            <a:xfrm>
              <a:off x="454145" y="3320575"/>
              <a:ext cx="8241600" cy="16017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 \log p(\beta|D) \propto \log p(D|\beta)+\log p(\beta)" id="1011" name="Google Shape;1011;p92" title="MathEquation,#0000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9774" y="3674650"/>
              <a:ext cx="6941818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2" name="Google Shape;1012;p92"/>
            <p:cNvSpPr txBox="1"/>
            <p:nvPr/>
          </p:nvSpPr>
          <p:spPr>
            <a:xfrm>
              <a:off x="836700" y="4356000"/>
              <a:ext cx="747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</a:rPr>
                <a:t>A-Priori-Verteilung führt zur Schrumpfung der Koeffizienten</a:t>
              </a:r>
              <a:endParaRPr sz="22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9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Nebenbedingungen als A-Priori-Verteilung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018" name="Google Shape;1018;p93"/>
          <p:cNvGrpSpPr/>
          <p:nvPr/>
        </p:nvGrpSpPr>
        <p:grpSpPr>
          <a:xfrm>
            <a:off x="446865" y="1205275"/>
            <a:ext cx="6155560" cy="1249175"/>
            <a:chOff x="446865" y="1205275"/>
            <a:chExt cx="6155560" cy="1249175"/>
          </a:xfrm>
        </p:grpSpPr>
        <p:pic>
          <p:nvPicPr>
            <p:cNvPr descr="Y_i|X_i,\beta\sim N(X_i^T\beta,\sigma^2),\; i=1,\ldots,n" id="1019" name="Google Shape;1019;p93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877" y="1205275"/>
              <a:ext cx="6155548" cy="52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eta_j \sim N(0,\tau^2),\; j=1,\ldots,p" id="1020" name="Google Shape;1020;p93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6865" y="1931250"/>
              <a:ext cx="4811210" cy="52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1" name="Google Shape;1021;p93"/>
          <p:cNvGrpSpPr/>
          <p:nvPr/>
        </p:nvGrpSpPr>
        <p:grpSpPr>
          <a:xfrm>
            <a:off x="387550" y="3061550"/>
            <a:ext cx="8444700" cy="1601700"/>
            <a:chOff x="387550" y="3061550"/>
            <a:chExt cx="8444700" cy="1601700"/>
          </a:xfrm>
        </p:grpSpPr>
        <p:sp>
          <p:nvSpPr>
            <p:cNvPr id="1022" name="Google Shape;1022;p93"/>
            <p:cNvSpPr/>
            <p:nvPr/>
          </p:nvSpPr>
          <p:spPr>
            <a:xfrm>
              <a:off x="387550" y="3061550"/>
              <a:ext cx="8444700" cy="16017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3" name="Google Shape;1023;p93"/>
            <p:cNvGrpSpPr/>
            <p:nvPr/>
          </p:nvGrpSpPr>
          <p:grpSpPr>
            <a:xfrm>
              <a:off x="510914" y="3100628"/>
              <a:ext cx="8149936" cy="864647"/>
              <a:chOff x="510914" y="3253028"/>
              <a:chExt cx="8149936" cy="864647"/>
            </a:xfrm>
          </p:grpSpPr>
          <p:pic>
            <p:nvPicPr>
              <p:cNvPr descr="\text{arg}\max\limits_{\beta}\;\log p(\beta|D)" id="1024" name="Google Shape;1024;p93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0914" y="3327075"/>
                <a:ext cx="3210560" cy="79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text{arg}\min\limits_{\beta}\; \rm RSS(\beta)+\frac{\sigma^2}{\tau^2}\|\beta\|_2^2" id="1025" name="Google Shape;1025;p93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527075" y="3253028"/>
                <a:ext cx="4133774" cy="7905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6" name="Google Shape;1026;p93"/>
              <p:cNvSpPr/>
              <p:nvPr/>
            </p:nvSpPr>
            <p:spPr>
              <a:xfrm>
                <a:off x="3773400" y="3440150"/>
                <a:ext cx="663000" cy="3252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7" name="Google Shape;1027;p93"/>
            <p:cNvSpPr txBox="1"/>
            <p:nvPr/>
          </p:nvSpPr>
          <p:spPr>
            <a:xfrm>
              <a:off x="446875" y="4140025"/>
              <a:ext cx="747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</a:rPr>
                <a:t>A-</a:t>
              </a:r>
              <a:r>
                <a:rPr lang="en" sz="2200">
                  <a:solidFill>
                    <a:schemeClr val="dk2"/>
                  </a:solidFill>
                </a:rPr>
                <a:t>Priori-Verteilung führt zur Schrumpfung der Koeffizienten</a:t>
              </a:r>
              <a:endParaRPr sz="2200">
                <a:solidFill>
                  <a:schemeClr val="dk2"/>
                </a:solidFill>
              </a:endParaRPr>
            </a:p>
          </p:txBody>
        </p:sp>
      </p:grpSp>
      <p:sp>
        <p:nvSpPr>
          <p:cNvPr id="1028" name="Google Shape;1028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4"/>
          <p:cNvSpPr txBox="1"/>
          <p:nvPr>
            <p:ph type="title"/>
          </p:nvPr>
        </p:nvSpPr>
        <p:spPr>
          <a:xfrm>
            <a:off x="311700" y="245950"/>
            <a:ext cx="886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Bayessche Inferenz und MCMC-Verfahren</a:t>
            </a:r>
            <a:endParaRPr sz="2730"/>
          </a:p>
        </p:txBody>
      </p:sp>
      <p:sp>
        <p:nvSpPr>
          <p:cNvPr id="1034" name="Google Shape;1034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9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Bayessche Inferenz: simulieren von der a-posteriori Verteilung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A-posteriori Verteilung hat oft keine analytische Lösung → Approximation der Simulation mittels dem MCMC-Verfahren (Markov Chain Monte Carlo)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MCMC-Verfahren mittels der Software BUGS oder JAGS</a:t>
            </a:r>
            <a:endParaRPr/>
          </a:p>
        </p:txBody>
      </p:sp>
      <p:grpSp>
        <p:nvGrpSpPr>
          <p:cNvPr id="1036" name="Google Shape;1036;p94"/>
          <p:cNvGrpSpPr/>
          <p:nvPr/>
        </p:nvGrpSpPr>
        <p:grpSpPr>
          <a:xfrm>
            <a:off x="925063" y="1614500"/>
            <a:ext cx="3855763" cy="1083046"/>
            <a:chOff x="925063" y="1614500"/>
            <a:chExt cx="3855763" cy="1083046"/>
          </a:xfrm>
        </p:grpSpPr>
        <p:pic>
          <p:nvPicPr>
            <p:cNvPr descr="\beta^{(1)},\ldots,\beta^{(B)}\sim p(\beta|D)" id="1037" name="Google Shape;1037;p94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5063" y="1614500"/>
              <a:ext cx="3308126" cy="44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ar{\beta}=E(\beta|D)\approx\frac{1}{B}\sum_{b=1}^B\beta^{(b)}" id="1038" name="Google Shape;1038;p94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075" y="2196300"/>
              <a:ext cx="3855750" cy="5012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118400" y="1079200"/>
            <a:ext cx="4551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RNA Sequencing Technologie ermöglicht Expressions-Messung tausender Genen simultan (p~10’000).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Stichprobengrösse (z.B. Patienten) ist relative klein (n~10-100).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Können wir den Response anhand der Genexpressionsmuster vorhersagen?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8884425" y="328275"/>
            <a:ext cx="162000" cy="6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23"/>
          <p:cNvGrpSpPr/>
          <p:nvPr/>
        </p:nvGrpSpPr>
        <p:grpSpPr>
          <a:xfrm>
            <a:off x="5011308" y="213648"/>
            <a:ext cx="4108707" cy="4824857"/>
            <a:chOff x="4564775" y="35300"/>
            <a:chExt cx="4267900" cy="5049563"/>
          </a:xfrm>
        </p:grpSpPr>
        <p:pic>
          <p:nvPicPr>
            <p:cNvPr id="176" name="Google Shape;17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64775" y="35300"/>
              <a:ext cx="4267900" cy="4739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3"/>
            <p:cNvSpPr txBox="1"/>
            <p:nvPr/>
          </p:nvSpPr>
          <p:spPr>
            <a:xfrm>
              <a:off x="5866549" y="4666063"/>
              <a:ext cx="119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178" name="Google Shape;178;p23"/>
            <p:cNvSpPr txBox="1"/>
            <p:nvPr/>
          </p:nvSpPr>
          <p:spPr>
            <a:xfrm rot="-5400000">
              <a:off x="8068050" y="2197118"/>
              <a:ext cx="5652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8542950" y="328275"/>
              <a:ext cx="162000" cy="64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Genexpression</a:t>
            </a:r>
            <a:endParaRPr sz="27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Bayessche Ridge Regression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5" name="Google Shape;104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00" y="963200"/>
            <a:ext cx="3581075" cy="3953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6" name="Google Shape;1046;p95"/>
          <p:cNvGrpSpPr/>
          <p:nvPr/>
        </p:nvGrpSpPr>
        <p:grpSpPr>
          <a:xfrm>
            <a:off x="3142400" y="1425000"/>
            <a:ext cx="5920448" cy="2293500"/>
            <a:chOff x="3135000" y="1450400"/>
            <a:chExt cx="5920448" cy="2293500"/>
          </a:xfrm>
        </p:grpSpPr>
        <p:pic>
          <p:nvPicPr>
            <p:cNvPr descr="Y_i|X_i,\beta\sim N(X_i^T\beta,\sigma^2),\; i=1,\ldots,n" id="1047" name="Google Shape;1047;p95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23274" y="1483001"/>
              <a:ext cx="4732174" cy="35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eta_j \sim N(0,\tau^2),\; j=1,\ldots,p" id="1048" name="Google Shape;1048;p95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23275" y="2094275"/>
              <a:ext cx="3698732" cy="35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tau\sim Uni(0,100)" id="1049" name="Google Shape;1049;p95" title="MathEquation,#0000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9925" y="3320000"/>
              <a:ext cx="2024208" cy="35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95"/>
            <p:cNvSpPr txBox="1"/>
            <p:nvPr/>
          </p:nvSpPr>
          <p:spPr>
            <a:xfrm>
              <a:off x="3135000" y="1450400"/>
              <a:ext cx="1993800" cy="22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Data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Prior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rtl="0" algn="l">
                <a:lnSpc>
                  <a:spcPct val="2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Hyperprior</a:t>
              </a:r>
              <a:endParaRPr sz="1800">
                <a:solidFill>
                  <a:schemeClr val="dk2"/>
                </a:solidFill>
              </a:endParaRPr>
            </a:p>
          </p:txBody>
        </p:sp>
        <p:pic>
          <p:nvPicPr>
            <p:cNvPr descr="\sigma \sim Uni(0,100)" id="1051" name="Google Shape;1051;p95" title="MathEquation,#0000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23275" y="2571750"/>
              <a:ext cx="2038566" cy="359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9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Bayessche Ridge Regression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58" name="Google Shape;1058;p96"/>
          <p:cNvGrpSpPr/>
          <p:nvPr/>
        </p:nvGrpSpPr>
        <p:grpSpPr>
          <a:xfrm>
            <a:off x="3606275" y="968275"/>
            <a:ext cx="4549300" cy="1997700"/>
            <a:chOff x="3606275" y="968275"/>
            <a:chExt cx="4549300" cy="1997700"/>
          </a:xfrm>
        </p:grpSpPr>
        <p:sp>
          <p:nvSpPr>
            <p:cNvPr id="1059" name="Google Shape;1059;p96"/>
            <p:cNvSpPr/>
            <p:nvPr/>
          </p:nvSpPr>
          <p:spPr>
            <a:xfrm>
              <a:off x="3611475" y="968275"/>
              <a:ext cx="4544100" cy="19977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60" name="Google Shape;1060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9510" y="1375025"/>
              <a:ext cx="4468041" cy="153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1" name="Google Shape;1061;p96"/>
            <p:cNvSpPr txBox="1"/>
            <p:nvPr/>
          </p:nvSpPr>
          <p:spPr>
            <a:xfrm>
              <a:off x="3606275" y="972525"/>
              <a:ext cx="2442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A-posteriori Samples</a:t>
              </a:r>
              <a:endParaRPr/>
            </a:p>
          </p:txBody>
        </p:sp>
      </p:grpSp>
      <p:grpSp>
        <p:nvGrpSpPr>
          <p:cNvPr id="1062" name="Google Shape;1062;p96"/>
          <p:cNvGrpSpPr/>
          <p:nvPr/>
        </p:nvGrpSpPr>
        <p:grpSpPr>
          <a:xfrm>
            <a:off x="311700" y="972525"/>
            <a:ext cx="2981525" cy="4126400"/>
            <a:chOff x="311700" y="972525"/>
            <a:chExt cx="2981525" cy="4126400"/>
          </a:xfrm>
        </p:grpSpPr>
        <p:sp>
          <p:nvSpPr>
            <p:cNvPr id="1063" name="Google Shape;1063;p96"/>
            <p:cNvSpPr/>
            <p:nvPr/>
          </p:nvSpPr>
          <p:spPr>
            <a:xfrm>
              <a:off x="370025" y="995825"/>
              <a:ext cx="2923200" cy="41031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4" name="Google Shape;1064;p96"/>
            <p:cNvGrpSpPr/>
            <p:nvPr/>
          </p:nvGrpSpPr>
          <p:grpSpPr>
            <a:xfrm>
              <a:off x="311700" y="972525"/>
              <a:ext cx="2944625" cy="4084300"/>
              <a:chOff x="311700" y="972525"/>
              <a:chExt cx="2944625" cy="4084300"/>
            </a:xfrm>
          </p:grpSpPr>
          <p:pic>
            <p:nvPicPr>
              <p:cNvPr id="1065" name="Google Shape;1065;p9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7375" y="1434225"/>
                <a:ext cx="2878950" cy="1178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6" name="Google Shape;1066;p96"/>
              <p:cNvSpPr txBox="1"/>
              <p:nvPr/>
            </p:nvSpPr>
            <p:spPr>
              <a:xfrm>
                <a:off x="311700" y="972525"/>
                <a:ext cx="1938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1800">
                    <a:solidFill>
                      <a:schemeClr val="accent1"/>
                    </a:solidFill>
                  </a:rPr>
                  <a:t>JAG Modell</a:t>
                </a:r>
                <a:endParaRPr/>
              </a:p>
            </p:txBody>
          </p:sp>
          <p:pic>
            <p:nvPicPr>
              <p:cNvPr id="1067" name="Google Shape;1067;p9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7375" y="2681175"/>
                <a:ext cx="1987175" cy="237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68" name="Google Shape;1068;p96"/>
          <p:cNvGrpSpPr/>
          <p:nvPr/>
        </p:nvGrpSpPr>
        <p:grpSpPr>
          <a:xfrm>
            <a:off x="3611375" y="3115625"/>
            <a:ext cx="4812700" cy="1983300"/>
            <a:chOff x="3611375" y="3115625"/>
            <a:chExt cx="4812700" cy="1983300"/>
          </a:xfrm>
        </p:grpSpPr>
        <p:sp>
          <p:nvSpPr>
            <p:cNvPr id="1069" name="Google Shape;1069;p96"/>
            <p:cNvSpPr/>
            <p:nvPr/>
          </p:nvSpPr>
          <p:spPr>
            <a:xfrm>
              <a:off x="3611475" y="3115625"/>
              <a:ext cx="4812600" cy="19833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6"/>
            <p:cNvSpPr txBox="1"/>
            <p:nvPr/>
          </p:nvSpPr>
          <p:spPr>
            <a:xfrm>
              <a:off x="3611375" y="3160125"/>
              <a:ext cx="2442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Traceplot</a:t>
              </a:r>
              <a:endParaRPr/>
            </a:p>
          </p:txBody>
        </p:sp>
        <p:pic>
          <p:nvPicPr>
            <p:cNvPr id="1071" name="Google Shape;1071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69050" y="3205625"/>
              <a:ext cx="2113983" cy="171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29900" y="3610750"/>
              <a:ext cx="2405300" cy="782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/>
              <a:t>Bayessche Ridge Regression</a:t>
            </a:r>
            <a:endParaRPr/>
          </a:p>
        </p:txBody>
      </p:sp>
      <p:sp>
        <p:nvSpPr>
          <p:cNvPr id="1078" name="Google Shape;107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9" name="Google Shape;1079;p97"/>
          <p:cNvGrpSpPr/>
          <p:nvPr/>
        </p:nvGrpSpPr>
        <p:grpSpPr>
          <a:xfrm>
            <a:off x="5172050" y="863800"/>
            <a:ext cx="3407400" cy="4192950"/>
            <a:chOff x="5172050" y="863800"/>
            <a:chExt cx="3407400" cy="4192950"/>
          </a:xfrm>
        </p:grpSpPr>
        <p:sp>
          <p:nvSpPr>
            <p:cNvPr id="1080" name="Google Shape;1080;p97"/>
            <p:cNvSpPr/>
            <p:nvPr/>
          </p:nvSpPr>
          <p:spPr>
            <a:xfrm>
              <a:off x="5172050" y="896050"/>
              <a:ext cx="3407400" cy="41607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1" name="Google Shape;1081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60625" y="1312812"/>
              <a:ext cx="3211824" cy="3649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97"/>
            <p:cNvSpPr txBox="1"/>
            <p:nvPr/>
          </p:nvSpPr>
          <p:spPr>
            <a:xfrm>
              <a:off x="5225350" y="863800"/>
              <a:ext cx="2442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accent1"/>
                  </a:solidFill>
                </a:rPr>
                <a:t>A-posteriori Verteilung</a:t>
              </a:r>
              <a:endParaRPr/>
            </a:p>
          </p:txBody>
        </p:sp>
      </p:grpSp>
      <p:grpSp>
        <p:nvGrpSpPr>
          <p:cNvPr id="1083" name="Google Shape;1083;p97"/>
          <p:cNvGrpSpPr/>
          <p:nvPr/>
        </p:nvGrpSpPr>
        <p:grpSpPr>
          <a:xfrm>
            <a:off x="370025" y="863800"/>
            <a:ext cx="4491250" cy="4235250"/>
            <a:chOff x="370025" y="863800"/>
            <a:chExt cx="4491250" cy="4235250"/>
          </a:xfrm>
        </p:grpSpPr>
        <p:sp>
          <p:nvSpPr>
            <p:cNvPr id="1084" name="Google Shape;1084;p97"/>
            <p:cNvSpPr/>
            <p:nvPr/>
          </p:nvSpPr>
          <p:spPr>
            <a:xfrm>
              <a:off x="370025" y="896050"/>
              <a:ext cx="4385400" cy="42030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5" name="Google Shape;1085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800" y="1325502"/>
              <a:ext cx="4116199" cy="3516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97"/>
            <p:cNvSpPr txBox="1"/>
            <p:nvPr/>
          </p:nvSpPr>
          <p:spPr>
            <a:xfrm>
              <a:off x="385250" y="863800"/>
              <a:ext cx="3211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Zusammenfassung MCMC </a:t>
              </a:r>
              <a:endParaRPr/>
            </a:p>
          </p:txBody>
        </p:sp>
        <p:sp>
          <p:nvSpPr>
            <p:cNvPr id="1087" name="Google Shape;1087;p97"/>
            <p:cNvSpPr txBox="1"/>
            <p:nvPr/>
          </p:nvSpPr>
          <p:spPr>
            <a:xfrm>
              <a:off x="2970375" y="1418150"/>
              <a:ext cx="1890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Gelman-Rubin Statistik: Rhat &lt; 1.1 “Konvergenz”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088" name="Google Shape;1088;p97"/>
            <p:cNvCxnSpPr/>
            <p:nvPr/>
          </p:nvCxnSpPr>
          <p:spPr>
            <a:xfrm>
              <a:off x="3746500" y="1933225"/>
              <a:ext cx="112800" cy="246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Daten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98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Ridge Regression</a:t>
            </a:r>
            <a:r>
              <a:rPr lang="en"/>
              <a:t> (glmnet, lambda mit CV) und </a:t>
            </a:r>
            <a:r>
              <a:rPr lang="en" u="sng"/>
              <a:t>Bayessche Ridge Regression</a:t>
            </a:r>
            <a:r>
              <a:rPr lang="en"/>
              <a:t> fast identisch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der Koeffizienten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1050"/>
            <a:ext cx="4518261" cy="40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578" y="1258550"/>
            <a:ext cx="1852150" cy="10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98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Lek4</a:t>
            </a:r>
            <a:endParaRPr sz="9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 Splines und Ridge Regression</a:t>
            </a:r>
            <a:endParaRPr/>
          </a:p>
        </p:txBody>
      </p:sp>
      <p:sp>
        <p:nvSpPr>
          <p:cNvPr id="1104" name="Google Shape;1104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Approximation nichtlinearer Zusammenhänge </a:t>
            </a:r>
            <a:endParaRPr sz="2730"/>
          </a:p>
        </p:txBody>
      </p:sp>
      <p:sp>
        <p:nvSpPr>
          <p:cNvPr id="1110" name="Google Shape;1110;p10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Probleme betreffend “p gross, n klein” und deren Lösungsansätze spielen eine wichtige Rolle in vielen Disziplinen der Statistik (nicht immer offensichtlich)</a:t>
            </a:r>
            <a:endParaRPr sz="1600"/>
          </a:p>
        </p:txBody>
      </p:sp>
      <p:grpSp>
        <p:nvGrpSpPr>
          <p:cNvPr id="1111" name="Google Shape;1111;p100"/>
          <p:cNvGrpSpPr/>
          <p:nvPr/>
        </p:nvGrpSpPr>
        <p:grpSpPr>
          <a:xfrm>
            <a:off x="311700" y="1989675"/>
            <a:ext cx="8520601" cy="2787450"/>
            <a:chOff x="311700" y="1989675"/>
            <a:chExt cx="8520601" cy="2787450"/>
          </a:xfrm>
        </p:grpSpPr>
        <p:pic>
          <p:nvPicPr>
            <p:cNvPr id="1112" name="Google Shape;1112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9000" y="1989675"/>
              <a:ext cx="4593301" cy="278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3" name="Google Shape;1113;p100"/>
            <p:cNvSpPr txBox="1"/>
            <p:nvPr/>
          </p:nvSpPr>
          <p:spPr>
            <a:xfrm>
              <a:off x="311700" y="1989675"/>
              <a:ext cx="39672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Beispiel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Response Y und Kovariable X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Nichtlinearer Zusammenhang (sinusoidal)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1114" name="Google Shape;1114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Was ist ein Spline?</a:t>
            </a:r>
            <a:endParaRPr sz="2730"/>
          </a:p>
        </p:txBody>
      </p:sp>
      <p:sp>
        <p:nvSpPr>
          <p:cNvPr id="1120" name="Google Shape;1120;p101"/>
          <p:cNvSpPr txBox="1"/>
          <p:nvPr/>
        </p:nvSpPr>
        <p:spPr>
          <a:xfrm>
            <a:off x="369200" y="3079600"/>
            <a:ext cx="836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Spline: stückweise Polynome; “Glattheit” an den Knoten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Ein Spline kann mittels sogenannter B-Spline Basisfunktionen beschrieben werden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p=K+d+1 (K: Anz Knoten, d: Grad des Polynoms); typisch Wahl d=3 “kubisch”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descr=" f(X)=\sum_{m=1}^{p}\beta_m B_m(X)" id="1121" name="Google Shape;1121;p10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50" y="4325100"/>
            <a:ext cx="4627846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101"/>
          <p:cNvGrpSpPr/>
          <p:nvPr/>
        </p:nvGrpSpPr>
        <p:grpSpPr>
          <a:xfrm>
            <a:off x="94659" y="801375"/>
            <a:ext cx="3089240" cy="2140925"/>
            <a:chOff x="94659" y="801375"/>
            <a:chExt cx="3089240" cy="2140925"/>
          </a:xfrm>
        </p:grpSpPr>
        <p:pic>
          <p:nvPicPr>
            <p:cNvPr id="1123" name="Google Shape;1123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659" y="1149850"/>
              <a:ext cx="3089240" cy="179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101"/>
            <p:cNvSpPr txBox="1"/>
            <p:nvPr/>
          </p:nvSpPr>
          <p:spPr>
            <a:xfrm>
              <a:off x="1200150" y="801375"/>
              <a:ext cx="99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konstant</a:t>
              </a:r>
              <a:endParaRPr/>
            </a:p>
          </p:txBody>
        </p:sp>
        <p:sp>
          <p:nvSpPr>
            <p:cNvPr id="1125" name="Google Shape;1125;p101"/>
            <p:cNvSpPr txBox="1"/>
            <p:nvPr/>
          </p:nvSpPr>
          <p:spPr>
            <a:xfrm>
              <a:off x="2436825" y="1226100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p=1</a:t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126" name="Google Shape;1126;p101"/>
          <p:cNvGrpSpPr/>
          <p:nvPr/>
        </p:nvGrpSpPr>
        <p:grpSpPr>
          <a:xfrm>
            <a:off x="3183894" y="801375"/>
            <a:ext cx="2975781" cy="2115062"/>
            <a:chOff x="3183894" y="801375"/>
            <a:chExt cx="2975781" cy="2115062"/>
          </a:xfrm>
        </p:grpSpPr>
        <p:pic>
          <p:nvPicPr>
            <p:cNvPr id="1127" name="Google Shape;1127;p1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83894" y="1175713"/>
              <a:ext cx="2975781" cy="174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8" name="Google Shape;1128;p101"/>
            <p:cNvSpPr txBox="1"/>
            <p:nvPr/>
          </p:nvSpPr>
          <p:spPr>
            <a:xfrm>
              <a:off x="3828400" y="801375"/>
              <a:ext cx="205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stückweise konstant</a:t>
              </a:r>
              <a:endParaRPr/>
            </a:p>
          </p:txBody>
        </p:sp>
        <p:sp>
          <p:nvSpPr>
            <p:cNvPr id="1129" name="Google Shape;1129;p101"/>
            <p:cNvSpPr txBox="1"/>
            <p:nvPr/>
          </p:nvSpPr>
          <p:spPr>
            <a:xfrm>
              <a:off x="5555450" y="1232075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p=3</a:t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130" name="Google Shape;1130;p101"/>
          <p:cNvGrpSpPr/>
          <p:nvPr/>
        </p:nvGrpSpPr>
        <p:grpSpPr>
          <a:xfrm>
            <a:off x="6159675" y="801375"/>
            <a:ext cx="2959175" cy="2115050"/>
            <a:chOff x="6159675" y="801375"/>
            <a:chExt cx="2959175" cy="2115050"/>
          </a:xfrm>
        </p:grpSpPr>
        <p:pic>
          <p:nvPicPr>
            <p:cNvPr id="1131" name="Google Shape;1131;p1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59675" y="1175725"/>
              <a:ext cx="2959175" cy="174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2" name="Google Shape;1132;p101"/>
            <p:cNvSpPr txBox="1"/>
            <p:nvPr/>
          </p:nvSpPr>
          <p:spPr>
            <a:xfrm>
              <a:off x="6706525" y="801375"/>
              <a:ext cx="175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stückweise linear</a:t>
              </a:r>
              <a:endParaRPr/>
            </a:p>
          </p:txBody>
        </p:sp>
        <p:sp>
          <p:nvSpPr>
            <p:cNvPr id="1133" name="Google Shape;1133;p101"/>
            <p:cNvSpPr txBox="1"/>
            <p:nvPr/>
          </p:nvSpPr>
          <p:spPr>
            <a:xfrm>
              <a:off x="8388100" y="1232075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p=6</a:t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134" name="Google Shape;1134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/>
              <a:t>Spline Basis und OLS Regression </a:t>
            </a:r>
            <a:endParaRPr/>
          </a:p>
        </p:txBody>
      </p:sp>
      <p:grpSp>
        <p:nvGrpSpPr>
          <p:cNvPr id="1140" name="Google Shape;1140;p102"/>
          <p:cNvGrpSpPr/>
          <p:nvPr/>
        </p:nvGrpSpPr>
        <p:grpSpPr>
          <a:xfrm>
            <a:off x="5360189" y="953825"/>
            <a:ext cx="3421487" cy="4169899"/>
            <a:chOff x="7036589" y="953825"/>
            <a:chExt cx="3421487" cy="4169899"/>
          </a:xfrm>
        </p:grpSpPr>
        <p:pic>
          <p:nvPicPr>
            <p:cNvPr id="1141" name="Google Shape;1141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05271" y="953825"/>
              <a:ext cx="3284140" cy="208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36589" y="3035375"/>
              <a:ext cx="3421487" cy="208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44" name="Google Shape;1144;p102"/>
          <p:cNvGrpSpPr/>
          <p:nvPr/>
        </p:nvGrpSpPr>
        <p:grpSpPr>
          <a:xfrm>
            <a:off x="358525" y="1088500"/>
            <a:ext cx="4849200" cy="3709500"/>
            <a:chOff x="4244725" y="1209600"/>
            <a:chExt cx="4849200" cy="3709500"/>
          </a:xfrm>
        </p:grpSpPr>
        <p:grpSp>
          <p:nvGrpSpPr>
            <p:cNvPr id="1145" name="Google Shape;1145;p102"/>
            <p:cNvGrpSpPr/>
            <p:nvPr/>
          </p:nvGrpSpPr>
          <p:grpSpPr>
            <a:xfrm>
              <a:off x="4244725" y="1209600"/>
              <a:ext cx="4849200" cy="3709500"/>
              <a:chOff x="4244725" y="1209600"/>
              <a:chExt cx="4849200" cy="3709500"/>
            </a:xfrm>
          </p:grpSpPr>
          <p:sp>
            <p:nvSpPr>
              <p:cNvPr id="1146" name="Google Shape;1146;p102"/>
              <p:cNvSpPr txBox="1"/>
              <p:nvPr/>
            </p:nvSpPr>
            <p:spPr>
              <a:xfrm>
                <a:off x="4244725" y="1209600"/>
                <a:ext cx="4849200" cy="370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p=K+d+1 (K: Anz Knoten, d: Grad des Polynoms); d=3 “kubisch” 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Koeffizienten werden mittels OLS geschätzt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Im Beispiel, N=100. Wähle p=10 (1:10 Regel)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  <p:pic>
            <p:nvPicPr>
              <p:cNvPr descr=" Y\approx\sum_{m=1}^{p}\beta_m B_m(X)" id="1147" name="Google Shape;1147;p102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6157" y="1513875"/>
                <a:ext cx="3030176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8" name="Google Shape;1148;p1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6150" y="2932750"/>
              <a:ext cx="1981200" cy="3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Google Shape;1149;p10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6151" y="3947725"/>
              <a:ext cx="2371725" cy="37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0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Smoothing Splines und Ridge Regression</a:t>
            </a:r>
            <a:endParaRPr sz="2730"/>
          </a:p>
        </p:txBody>
      </p:sp>
      <p:grpSp>
        <p:nvGrpSpPr>
          <p:cNvPr id="1155" name="Google Shape;1155;p103"/>
          <p:cNvGrpSpPr/>
          <p:nvPr/>
        </p:nvGrpSpPr>
        <p:grpSpPr>
          <a:xfrm>
            <a:off x="305350" y="962450"/>
            <a:ext cx="7746925" cy="1169700"/>
            <a:chOff x="305350" y="962450"/>
            <a:chExt cx="7746925" cy="1169700"/>
          </a:xfrm>
        </p:grpSpPr>
        <p:sp>
          <p:nvSpPr>
            <p:cNvPr id="1156" name="Google Shape;1156;p103"/>
            <p:cNvSpPr txBox="1"/>
            <p:nvPr/>
          </p:nvSpPr>
          <p:spPr>
            <a:xfrm>
              <a:off x="305350" y="962450"/>
              <a:ext cx="70017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Nehme p=n (d.h. Maximale Anz Knotenpunkte)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Schätze mittels Ridge Regression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Lambda: Kreuzvalidierung oder Effektive Freiheitsgrade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descr="\hat{\beta}_{\lambda}=\rm{argmin}\;\|\bf y- \bf B \beta\|^2+\lambda \beta^T\Omega\beta" id="1157" name="Google Shape;1157;p103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3875" y="1363975"/>
              <a:ext cx="4018400" cy="366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8" name="Google Shape;1158;p103"/>
          <p:cNvGrpSpPr/>
          <p:nvPr/>
        </p:nvGrpSpPr>
        <p:grpSpPr>
          <a:xfrm>
            <a:off x="305349" y="2440677"/>
            <a:ext cx="8692752" cy="2497023"/>
            <a:chOff x="305349" y="2440677"/>
            <a:chExt cx="8692752" cy="2497023"/>
          </a:xfrm>
        </p:grpSpPr>
        <p:pic>
          <p:nvPicPr>
            <p:cNvPr id="1159" name="Google Shape;1159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625" y="2440677"/>
              <a:ext cx="4115476" cy="2497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5351" y="2636750"/>
              <a:ext cx="4577276" cy="101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p1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5349" y="3821725"/>
              <a:ext cx="1556776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10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90085" y="3821725"/>
              <a:ext cx="1549265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3" name="Google Shape;1163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5046750" y="222900"/>
            <a:ext cx="3738951" cy="4787825"/>
            <a:chOff x="5046750" y="222900"/>
            <a:chExt cx="3738951" cy="4787825"/>
          </a:xfrm>
        </p:grpSpPr>
        <p:pic>
          <p:nvPicPr>
            <p:cNvPr id="187" name="Google Shape;18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3900" y="222900"/>
              <a:ext cx="3631801" cy="210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4775" y="2239000"/>
              <a:ext cx="2650050" cy="2771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4"/>
            <p:cNvSpPr txBox="1"/>
            <p:nvPr/>
          </p:nvSpPr>
          <p:spPr>
            <a:xfrm rot="-5400000">
              <a:off x="4725525" y="3455513"/>
              <a:ext cx="15924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realized variances (RV)</a:t>
              </a:r>
              <a:endParaRPr sz="1000"/>
            </a:p>
          </p:txBody>
        </p:sp>
        <p:sp>
          <p:nvSpPr>
            <p:cNvPr id="190" name="Google Shape;190;p24"/>
            <p:cNvSpPr txBox="1"/>
            <p:nvPr/>
          </p:nvSpPr>
          <p:spPr>
            <a:xfrm rot="-5400000">
              <a:off x="4708200" y="941875"/>
              <a:ext cx="1015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stock prices</a:t>
              </a:r>
              <a:endParaRPr sz="1000"/>
            </a:p>
          </p:txBody>
        </p:sp>
      </p:grpSp>
      <p:grpSp>
        <p:nvGrpSpPr>
          <p:cNvPr id="191" name="Google Shape;191;p24"/>
          <p:cNvGrpSpPr/>
          <p:nvPr/>
        </p:nvGrpSpPr>
        <p:grpSpPr>
          <a:xfrm>
            <a:off x="123775" y="1154700"/>
            <a:ext cx="5330625" cy="3405300"/>
            <a:chOff x="123775" y="1154700"/>
            <a:chExt cx="5330625" cy="3405300"/>
          </a:xfrm>
        </p:grpSpPr>
        <p:sp>
          <p:nvSpPr>
            <p:cNvPr id="192" name="Google Shape;192;p24"/>
            <p:cNvSpPr txBox="1"/>
            <p:nvPr/>
          </p:nvSpPr>
          <p:spPr>
            <a:xfrm>
              <a:off x="123775" y="1154700"/>
              <a:ext cx="39762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Modellierung von Aktienkursen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VAR(d) Modell für p Aktien</a:t>
              </a:r>
              <a:endParaRPr sz="1600">
                <a:solidFill>
                  <a:srgbClr val="111111"/>
                </a:solidFill>
                <a:highlight>
                  <a:srgbClr val="FFFFFF"/>
                </a:highlight>
              </a:endParaRPr>
            </a:p>
          </p:txBody>
        </p:sp>
        <p:grpSp>
          <p:nvGrpSpPr>
            <p:cNvPr id="193" name="Google Shape;193;p24"/>
            <p:cNvGrpSpPr/>
            <p:nvPr/>
          </p:nvGrpSpPr>
          <p:grpSpPr>
            <a:xfrm>
              <a:off x="659251" y="1961762"/>
              <a:ext cx="3477773" cy="1100282"/>
              <a:chOff x="658850" y="1961850"/>
              <a:chExt cx="3376151" cy="955521"/>
            </a:xfrm>
          </p:grpSpPr>
          <p:pic>
            <p:nvPicPr>
              <p:cNvPr descr="&#10;&#10;X_1^t&amp;=\alpha_1+\beta_{11}X^{t-1}_1+\ldots+\beta_{1d}X_1^{t-d}+\epsilon_{1t}&#10;" id="194" name="Google Shape;194;p24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93475" y="1961850"/>
                <a:ext cx="3341526" cy="24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&#10;X_p^t=\alpha_p+\beta_{p1}X^{t-1}_1+\ldots+\beta_{pd}X_p^{t-d}+\epsilon_{pt}" id="195" name="Google Shape;195;p24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93475" y="2658400"/>
                <a:ext cx="3341524" cy="2589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" name="Google Shape;196;p24"/>
              <p:cNvSpPr txBox="1"/>
              <p:nvPr/>
            </p:nvSpPr>
            <p:spPr>
              <a:xfrm rot="5400000">
                <a:off x="664400" y="2233450"/>
                <a:ext cx="4221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/>
                  <a:t>...</a:t>
                </a:r>
                <a:endParaRPr b="1" sz="1700"/>
              </a:p>
            </p:txBody>
          </p:sp>
          <p:sp>
            <p:nvSpPr>
              <p:cNvPr id="197" name="Google Shape;197;p24"/>
              <p:cNvSpPr txBox="1"/>
              <p:nvPr/>
            </p:nvSpPr>
            <p:spPr>
              <a:xfrm rot="5400000">
                <a:off x="2633250" y="2289900"/>
                <a:ext cx="4221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/>
                  <a:t>...</a:t>
                </a:r>
                <a:endParaRPr b="1" sz="1700"/>
              </a:p>
            </p:txBody>
          </p:sp>
        </p:grpSp>
        <p:sp>
          <p:nvSpPr>
            <p:cNvPr id="198" name="Google Shape;198;p24"/>
            <p:cNvSpPr txBox="1"/>
            <p:nvPr/>
          </p:nvSpPr>
          <p:spPr>
            <a:xfrm>
              <a:off x="268900" y="3142500"/>
              <a:ext cx="5185500" cy="14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Grosse Anzahl Modellparameter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Vorhersage der Aktienkurse? </a:t>
              </a:r>
              <a:endParaRPr sz="1800">
                <a:solidFill>
                  <a:schemeClr val="dk2"/>
                </a:solidFill>
              </a:endParaRPr>
            </a:p>
            <a:p>
              <a:pPr indent="-3365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Was sagen uns die geschätzten Modellparameter?</a:t>
              </a:r>
              <a:r>
                <a:rPr lang="en" sz="1600">
                  <a:solidFill>
                    <a:srgbClr val="111111"/>
                  </a:solidFill>
                  <a:highlight>
                    <a:srgbClr val="FFFFFF"/>
                  </a:highlight>
                </a:rPr>
                <a:t>  </a:t>
              </a:r>
              <a:endParaRPr sz="1500"/>
            </a:p>
          </p:txBody>
        </p:sp>
        <p:pic>
          <p:nvPicPr>
            <p:cNvPr descr="d \times p^2" id="199" name="Google Shape;199;p24" title="MathEquation,#0000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87400" y="3175075"/>
              <a:ext cx="785874" cy="35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11"/>
              <a:t>Finanzreihen</a:t>
            </a:r>
            <a:endParaRPr sz="271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